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3" r:id="rId3"/>
    <p:sldId id="304" r:id="rId4"/>
    <p:sldId id="268" r:id="rId5"/>
    <p:sldId id="303" r:id="rId6"/>
    <p:sldId id="264" r:id="rId7"/>
    <p:sldId id="284" r:id="rId8"/>
    <p:sldId id="285" r:id="rId9"/>
    <p:sldId id="286" r:id="rId10"/>
    <p:sldId id="287" r:id="rId11"/>
    <p:sldId id="291" r:id="rId12"/>
    <p:sldId id="290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2" r:id="rId23"/>
    <p:sldId id="301" r:id="rId24"/>
    <p:sldId id="305" r:id="rId25"/>
    <p:sldId id="265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63"/>
    <a:srgbClr val="B50900"/>
    <a:srgbClr val="333398"/>
    <a:srgbClr val="055F18"/>
    <a:srgbClr val="FAEFF6"/>
    <a:srgbClr val="FCEAE6"/>
    <a:srgbClr val="FFEAE6"/>
    <a:srgbClr val="FFD2C8"/>
    <a:srgbClr val="D20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>
      <p:cViewPr>
        <p:scale>
          <a:sx n="65" d="100"/>
          <a:sy n="65" d="100"/>
        </p:scale>
        <p:origin x="-2106" y="-12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64DB847-A7C6-423F-B771-46A6092732E3}" type="datetimeFigureOut">
              <a:rPr lang="en-US"/>
              <a:pPr>
                <a:defRPr/>
              </a:pPr>
              <a:t>6/10/2019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7FC56A9-71FA-49A8-A49B-73E0C4B6E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31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mailto:attafynn@uta.edu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609600" y="990600"/>
            <a:ext cx="10972800" cy="1828800"/>
          </a:xfrm>
          <a:prstGeom prst="roundRect">
            <a:avLst/>
          </a:prstGeom>
          <a:solidFill>
            <a:srgbClr val="3333B2">
              <a:alpha val="91000"/>
            </a:srgbClr>
          </a:solidFill>
          <a:ln>
            <a:solidFill>
              <a:srgbClr val="3333B2"/>
            </a:solidFill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28752" y="6488114"/>
            <a:ext cx="3956049" cy="369887"/>
          </a:xfrm>
          <a:prstGeom prst="rect">
            <a:avLst/>
          </a:prstGeom>
          <a:solidFill>
            <a:srgbClr val="00005D"/>
          </a:solidFill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ea typeface="CMU Sans Serif" panose="02000603000000000000" pitchFamily="2" charset="0"/>
                <a:cs typeface="Calibri Light" panose="020F0302020204030204" pitchFamily="34" charset="0"/>
              </a:rPr>
              <a:t>Raymond Atta-Fynn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1143000"/>
            <a:ext cx="10363200" cy="838200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2133600"/>
            <a:ext cx="8534400" cy="533400"/>
          </a:xfrm>
        </p:spPr>
        <p:txBody>
          <a:bodyPr/>
          <a:lstStyle>
            <a:lvl1pPr marL="0" indent="0" algn="ctr">
              <a:buNone/>
              <a:defRPr sz="4000" baseline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492876"/>
            <a:ext cx="1428751" cy="365125"/>
          </a:xfrm>
          <a:solidFill>
            <a:srgbClr val="3333CC"/>
          </a:solidFill>
        </p:spPr>
        <p:txBody>
          <a:bodyPr/>
          <a:lstStyle>
            <a:lvl1pPr algn="ctr">
              <a:defRPr sz="1600" baseline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4800" y="6492876"/>
            <a:ext cx="5588000" cy="365125"/>
          </a:xfrm>
          <a:solidFill>
            <a:srgbClr val="3333CC"/>
          </a:solidFill>
        </p:spPr>
        <p:txBody>
          <a:bodyPr/>
          <a:lstStyle>
            <a:lvl1pPr algn="ctr">
              <a:defRPr sz="1800" baseline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NSF Summer School: Introduction to Molecular Dynamics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9000" y="6492876"/>
            <a:ext cx="1143000" cy="365125"/>
          </a:xfrm>
          <a:solidFill>
            <a:srgbClr val="3333B2"/>
          </a:solidFill>
        </p:spPr>
        <p:txBody>
          <a:bodyPr/>
          <a:lstStyle>
            <a:lvl1pPr>
              <a:defRPr sz="1800" baseline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3B360604-074C-4EB2-BFE5-4807CB7BAD1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320800" y="3657600"/>
            <a:ext cx="9448800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kern="1200" baseline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Raymond 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Atta-Fynn (University of Texas</a:t>
            </a:r>
            <a:r>
              <a:rPr lang="en-US" sz="2800" baseline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at Arlington)</a:t>
            </a:r>
            <a:endParaRPr lang="en-US" sz="2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NSF Summer School on Disordered Materials Modeling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Summer 2019</a:t>
            </a:r>
            <a:endParaRPr lang="en-US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u="none" dirty="0">
                <a:solidFill>
                  <a:srgbClr val="3333FF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attafynn@uta.edu</a:t>
            </a:r>
            <a:endParaRPr lang="en-US" sz="2400" u="none" dirty="0">
              <a:solidFill>
                <a:srgbClr val="3333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6/4/2019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EA575-3527-424C-A005-428A5216F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6/4/2019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9EB02-20BD-4C4F-B59A-1CA3F89D9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6800"/>
            <a:ext cx="11988800" cy="5257800"/>
          </a:xfrm>
        </p:spPr>
        <p:txBody>
          <a:bodyPr/>
          <a:lstStyle>
            <a:lvl1pPr marL="342900" indent="-342900">
              <a:buClr>
                <a:srgbClr val="33359D"/>
              </a:buClr>
              <a:buSzPct val="75000"/>
              <a:buFont typeface="Webdings" panose="05030102010509060703" pitchFamily="18" charset="2"/>
              <a:buChar char=""/>
              <a:defRPr sz="32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buClr>
                <a:srgbClr val="000099"/>
              </a:buClr>
              <a:buSzPct val="75000"/>
              <a:buFont typeface="Webdings" panose="05030102010509060703" pitchFamily="18" charset="2"/>
              <a:buChar char=""/>
              <a:defRPr sz="29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Clr>
                <a:srgbClr val="000099"/>
              </a:buClr>
              <a:buFont typeface="CMU Sans Serif" panose="02000603000000000000" pitchFamily="2" charset="0"/>
              <a:buChar char=""/>
              <a:defRPr sz="26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Clr>
                <a:srgbClr val="000099"/>
              </a:buClr>
              <a:buSzPct val="75000"/>
              <a:buFont typeface="Wingdings" panose="05000000000000000000" pitchFamily="2" charset="2"/>
              <a:buChar char=""/>
              <a:defRPr sz="22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22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solidFill>
            <a:srgbClr val="3333B2"/>
          </a:solidFill>
        </p:spPr>
        <p:txBody>
          <a:bodyPr/>
          <a:lstStyle>
            <a:lvl1pPr marL="182880" algn="l">
              <a:defRPr sz="3600" baseline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492876"/>
            <a:ext cx="1428751" cy="365125"/>
          </a:xfrm>
          <a:solidFill>
            <a:srgbClr val="3333CC"/>
          </a:solidFill>
        </p:spPr>
        <p:txBody>
          <a:bodyPr/>
          <a:lstStyle>
            <a:lvl1pPr algn="ctr">
              <a:defRPr sz="1600" baseline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8D0AF33-4E15-453F-B99E-CAC77D4E93E1}"/>
              </a:ext>
            </a:extLst>
          </p:cNvPr>
          <p:cNvSpPr txBox="1"/>
          <p:nvPr userDrawn="1"/>
        </p:nvSpPr>
        <p:spPr>
          <a:xfrm>
            <a:off x="1428752" y="6488114"/>
            <a:ext cx="3956049" cy="369887"/>
          </a:xfrm>
          <a:prstGeom prst="rect">
            <a:avLst/>
          </a:prstGeom>
          <a:solidFill>
            <a:srgbClr val="00005C"/>
          </a:solidFill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ea typeface="CMU Sans Serif" panose="02000603000000000000" pitchFamily="2" charset="0"/>
                <a:cs typeface="Calibri Light" panose="020F0302020204030204" pitchFamily="34" charset="0"/>
              </a:rPr>
              <a:t>Raymond Atta-Fynn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="" xmlns:a16="http://schemas.microsoft.com/office/drawing/2014/main" id="{CD64B116-C134-4983-A6DF-A5B5B1E7D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6492876"/>
            <a:ext cx="5588000" cy="365125"/>
          </a:xfrm>
          <a:solidFill>
            <a:srgbClr val="3333CC"/>
          </a:solidFill>
        </p:spPr>
        <p:txBody>
          <a:bodyPr/>
          <a:lstStyle>
            <a:lvl1pPr algn="ctr">
              <a:defRPr sz="1800" baseline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="" xmlns:a16="http://schemas.microsoft.com/office/drawing/2014/main" id="{3E4E2075-F1AC-41A1-910C-1C84E71C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0" y="6492876"/>
            <a:ext cx="1219200" cy="365125"/>
          </a:xfrm>
          <a:solidFill>
            <a:srgbClr val="3333B2"/>
          </a:solidFill>
        </p:spPr>
        <p:txBody>
          <a:bodyPr/>
          <a:lstStyle>
            <a:lvl1pPr>
              <a:defRPr sz="1800" baseline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6/4/2019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2F621-4695-46C1-8607-7F4A48817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28752" y="6488114"/>
            <a:ext cx="4667249" cy="3698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chemeClr val="bg1"/>
                </a:solidFill>
                <a:latin typeface="+mn-lt"/>
                <a:cs typeface="+mn-cs"/>
              </a:rPr>
              <a:t>Vu Pham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6896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6896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7856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6/4/2019</a:t>
            </a: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58546F-1E4E-426D-9940-5EB4B4A74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28752" y="6488114"/>
            <a:ext cx="4667249" cy="3698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chemeClr val="bg1"/>
                </a:solidFill>
                <a:latin typeface="+mn-lt"/>
                <a:cs typeface="+mn-cs"/>
              </a:rPr>
              <a:t>Vu Pham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906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76401"/>
            <a:ext cx="5386917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9906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76401"/>
            <a:ext cx="5389033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7856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6/4/2019</a:t>
            </a: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25B14B-C98E-4C14-96E7-18DD3A29C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8872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422400" y="6477000"/>
            <a:ext cx="4673600" cy="381000"/>
          </a:xfrm>
        </p:spPr>
        <p:txBody>
          <a:bodyPr anchor="ctr">
            <a:normAutofit/>
          </a:bodyPr>
          <a:lstStyle>
            <a:lvl1pPr algn="r">
              <a:buNone/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8ABFDA-DAF0-4496-8136-3108F5781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422400" y="6477000"/>
            <a:ext cx="4673600" cy="381000"/>
          </a:xfrm>
        </p:spPr>
        <p:txBody>
          <a:bodyPr anchor="ctr">
            <a:normAutofit/>
          </a:bodyPr>
          <a:lstStyle>
            <a:lvl1pPr algn="r">
              <a:buNone/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4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6/4/2019</a:t>
            </a:r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7C05FB1-C35B-4870-BC50-C1BF2D042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6/4/2019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2A947-F0B9-4AC8-B617-2CA04D399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6/4/2019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05516-340B-459A-81CA-6701DA508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6/4/2019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6CB6DE-1033-4C2C-8280-139BC16F7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6" r:id="rId3"/>
    <p:sldLayoutId id="2147483673" r:id="rId4"/>
    <p:sldLayoutId id="2147483674" r:id="rId5"/>
    <p:sldLayoutId id="2147483675" r:id="rId6"/>
    <p:sldLayoutId id="2147483676" r:id="rId7"/>
    <p:sldLayoutId id="2147483667" r:id="rId8"/>
    <p:sldLayoutId id="2147483668" r:id="rId9"/>
    <p:sldLayoutId id="2147483669" r:id="rId10"/>
    <p:sldLayoutId id="2147483670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15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5"/>
          <p:cNvSpPr>
            <a:spLocks noGrp="1"/>
          </p:cNvSpPr>
          <p:nvPr>
            <p:ph type="ctrTitle"/>
          </p:nvPr>
        </p:nvSpPr>
        <p:spPr>
          <a:xfrm>
            <a:off x="762000" y="1447800"/>
            <a:ext cx="10744200" cy="838200"/>
          </a:xfrm>
        </p:spPr>
        <p:txBody>
          <a:bodyPr/>
          <a:lstStyle/>
          <a:p>
            <a:r>
              <a:rPr lang="en-US" dirty="0"/>
              <a:t>Introduction to Molecular Dynamics Simulations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6E92CF-8FCE-4122-938F-BD2961D32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CC5C3B-DA94-40AE-AE37-7417BBCFB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6492876"/>
            <a:ext cx="57404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AFC69E-8A65-4C97-A9E6-7AD97D9D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dirty="0">
                    <a:solidFill>
                      <a:srgbClr val="FF0000"/>
                    </a:solidFill>
                  </a:rPr>
                  <a:t>Velocity </a:t>
                </a:r>
                <a:r>
                  <a:rPr lang="en-US" sz="2500" b="1" dirty="0" err="1">
                    <a:solidFill>
                      <a:srgbClr val="FF0000"/>
                    </a:solidFill>
                  </a:rPr>
                  <a:t>Verlet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 method:  </a:t>
                </a:r>
                <a:r>
                  <a:rPr lang="en-US" sz="2500" dirty="0"/>
                  <a:t>The equations of motion are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z="2500">
                          <a:latin typeface="Cambria Math" panose="02040503050406030204" pitchFamily="18" charset="0"/>
                        </a:rPr>
                        <m:t>where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+∆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b="1" dirty="0">
                    <a:solidFill>
                      <a:srgbClr val="FF0000"/>
                    </a:solidFill>
                  </a:rPr>
                  <a:t>Advantages of the velocity </a:t>
                </a:r>
                <a:r>
                  <a:rPr lang="en-US" sz="2500" b="1" dirty="0" err="1">
                    <a:solidFill>
                      <a:srgbClr val="FF0000"/>
                    </a:solidFill>
                  </a:rPr>
                  <a:t>Verlet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 method</a:t>
                </a:r>
                <a:r>
                  <a:rPr lang="en-US" sz="2500" dirty="0">
                    <a:solidFill>
                      <a:srgbClr val="FF0000"/>
                    </a:solidFill>
                  </a:rPr>
                  <a:t>: </a:t>
                </a:r>
                <a:r>
                  <a:rPr lang="en-US" sz="2500" dirty="0"/>
                  <a:t>(</a:t>
                </a:r>
                <a:r>
                  <a:rPr lang="en-US" sz="2500" dirty="0" err="1"/>
                  <a:t>i</a:t>
                </a:r>
                <a:r>
                  <a:rPr lang="en-US" sz="2500" dirty="0"/>
                  <a:t>) It is time reversible; (ii) it is </a:t>
                </a:r>
                <a:r>
                  <a:rPr lang="en-US" sz="2500" dirty="0" err="1"/>
                  <a:t>symplectic</a:t>
                </a:r>
                <a:r>
                  <a:rPr lang="en-US" sz="2500" dirty="0"/>
                  <a:t> (i.e. it conserves the energy of the system)</a:t>
                </a:r>
              </a:p>
              <a:p>
                <a:pPr marL="0" indent="0">
                  <a:buNone/>
                </a:pPr>
                <a:endParaRPr lang="en-US" sz="1000" dirty="0">
                  <a:solidFill>
                    <a:srgbClr val="FF0000"/>
                  </a:solidFill>
                </a:endParaRPr>
              </a:p>
              <a:p>
                <a:r>
                  <a:rPr lang="en-US" sz="2500" dirty="0"/>
                  <a:t>This algorithm is very popular; it is very reliable and accurate. </a:t>
                </a:r>
                <a:r>
                  <a:rPr lang="en-US" sz="2500" dirty="0">
                    <a:solidFill>
                      <a:srgbClr val="FF0000"/>
                    </a:solidFill>
                  </a:rPr>
                  <a:t>We will employ it in the Lab sessions.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  <a:blipFill>
                <a:blip r:embed="rId2"/>
                <a:stretch>
                  <a:fillRect l="-800" t="-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Numerical solutions to equations of motion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62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6EB9FB2F-3FB9-4D13-B387-A1E2A72C1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8200"/>
            <a:ext cx="12192000" cy="5638800"/>
          </a:xfrm>
        </p:spPr>
        <p:txBody>
          <a:bodyPr/>
          <a:lstStyle/>
          <a:p>
            <a:pPr marL="0" indent="0">
              <a:buNone/>
            </a:pPr>
            <a:r>
              <a:rPr lang="en-US" sz="2500" dirty="0"/>
              <a:t>The following are the key ingredients required to successfully execute a molecular dynamics: 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500" b="1" dirty="0"/>
              <a:t>(1) </a:t>
            </a:r>
            <a:r>
              <a:rPr lang="en-US" sz="2500" dirty="0"/>
              <a:t>Atomistic model</a:t>
            </a:r>
          </a:p>
          <a:p>
            <a:pPr marL="0" indent="0">
              <a:buNone/>
            </a:pPr>
            <a:endParaRPr lang="en-US" sz="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500" b="1" dirty="0"/>
              <a:t>(2) </a:t>
            </a:r>
            <a:r>
              <a:rPr lang="en-US" sz="2500" dirty="0"/>
              <a:t>Interaction potential (or potential energy)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500" b="1" dirty="0"/>
              <a:t>(3) </a:t>
            </a:r>
            <a:r>
              <a:rPr lang="en-US" sz="2500" dirty="0"/>
              <a:t>Atomic forces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500" b="1" dirty="0"/>
              <a:t>(4) </a:t>
            </a:r>
            <a:r>
              <a:rPr lang="en-US" sz="2500" dirty="0"/>
              <a:t>Basic molecular dynamics observables: kinetic energy, total energy, temperature, and pressure. 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500" b="1" dirty="0"/>
              <a:t>(5) </a:t>
            </a:r>
            <a:r>
              <a:rPr lang="en-US" sz="2500" dirty="0"/>
              <a:t>Thermodynamic ensembles: microcanonical and canonical ensembles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500" b="1" dirty="0"/>
              <a:t>(6) </a:t>
            </a:r>
            <a:r>
              <a:rPr lang="en-US" sz="2500" dirty="0"/>
              <a:t>The ergodic hypothesis 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500" b="1" dirty="0"/>
              <a:t>(7) </a:t>
            </a:r>
            <a:r>
              <a:rPr lang="en-US" sz="2500" dirty="0"/>
              <a:t>Method for solving the equations of motion [</a:t>
            </a:r>
            <a:r>
              <a:rPr lang="en-US" sz="2500" dirty="0">
                <a:solidFill>
                  <a:srgbClr val="FF0000"/>
                </a:solidFill>
              </a:rPr>
              <a:t>already discussed in three previous slides</a:t>
            </a:r>
            <a:r>
              <a:rPr lang="en-US" sz="2500" dirty="0"/>
              <a:t>] </a:t>
            </a:r>
          </a:p>
          <a:p>
            <a:pPr marL="0" indent="0">
              <a:buNone/>
            </a:pPr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Ingredients of Molecular Dynamics Simulations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52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38200"/>
                <a:ext cx="12192000" cy="5638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u="sng" dirty="0"/>
                  <a:t>Ingredient 1:  </a:t>
                </a:r>
                <a:r>
                  <a:rPr lang="en-US" sz="2500" b="1" u="sng" dirty="0">
                    <a:solidFill>
                      <a:srgbClr val="FF0000"/>
                    </a:solidFill>
                  </a:rPr>
                  <a:t>Atomistic model</a:t>
                </a:r>
                <a:r>
                  <a:rPr lang="en-US" sz="2500" dirty="0"/>
                  <a:t>:</a:t>
                </a:r>
              </a:p>
              <a:p>
                <a:r>
                  <a:rPr lang="en-US" sz="2500" dirty="0"/>
                  <a:t>Comprises a set of atoms, which representative of the system of interest, with well-defined positions (or coordinates) </a:t>
                </a:r>
                <a14:m>
                  <m:oMath xmlns:m="http://schemas.openxmlformats.org/officeDocument/2006/math"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,….,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500" dirty="0"/>
                  <a:t>. </a:t>
                </a:r>
              </a:p>
              <a:p>
                <a:pPr marL="0" indent="0">
                  <a:buNone/>
                </a:pPr>
                <a:endParaRPr lang="en-US" sz="2500" dirty="0"/>
              </a:p>
              <a:p>
                <a:r>
                  <a:rPr lang="en-US" sz="2500" dirty="0"/>
                  <a:t>Normally, a random set of atomic positions are chosen subject to geometric constraints and other constraints such as the correct atomic density (i.e. the number of atoms per volume).</a:t>
                </a:r>
              </a:p>
              <a:p>
                <a:pPr marL="0" indent="0">
                  <a:buNone/>
                </a:pPr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38200"/>
                <a:ext cx="12192000" cy="5638800"/>
              </a:xfrm>
              <a:blipFill>
                <a:blip r:embed="rId4"/>
                <a:stretch>
                  <a:fillRect l="-800" t="-865" r="-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Ingredients of Molecular Dynamics Simulations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init_config">
            <a:hlinkClick r:id="" action="ppaction://media"/>
            <a:extLst>
              <a:ext uri="{FF2B5EF4-FFF2-40B4-BE49-F238E27FC236}">
                <a16:creationId xmlns="" xmlns:a16="http://schemas.microsoft.com/office/drawing/2014/main" id="{7CF378F6-8ADF-4D8B-B458-F0DA50E20B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3566160"/>
            <a:ext cx="2834640" cy="283464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CFADB657-73E2-40D3-A55E-A4067618FA4A}"/>
              </a:ext>
            </a:extLst>
          </p:cNvPr>
          <p:cNvCxnSpPr>
            <a:cxnSpLocks/>
          </p:cNvCxnSpPr>
          <p:nvPr/>
        </p:nvCxnSpPr>
        <p:spPr>
          <a:xfrm flipH="1">
            <a:off x="5562600" y="5029200"/>
            <a:ext cx="1524000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31A4FC5-BBDE-4F17-BE41-92EACD294153}"/>
              </a:ext>
            </a:extLst>
          </p:cNvPr>
          <p:cNvSpPr txBox="1"/>
          <p:nvPr/>
        </p:nvSpPr>
        <p:spPr>
          <a:xfrm>
            <a:off x="7239001" y="4191000"/>
            <a:ext cx="3016907" cy="163121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Atomistic model of a charged metal ion immersed in liquid </a:t>
            </a:r>
          </a:p>
          <a:p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water.</a:t>
            </a:r>
          </a:p>
        </p:txBody>
      </p:sp>
    </p:spTree>
    <p:extLst>
      <p:ext uri="{BB962C8B-B14F-4D97-AF65-F5344CB8AC3E}">
        <p14:creationId xmlns:p14="http://schemas.microsoft.com/office/powerpoint/2010/main" val="81604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38200"/>
                <a:ext cx="12192000" cy="5638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u="sng" dirty="0"/>
                  <a:t>Ingredient 2: </a:t>
                </a:r>
                <a:r>
                  <a:rPr lang="en-US" sz="2500" b="1" u="sng" dirty="0">
                    <a:solidFill>
                      <a:srgbClr val="FF0000"/>
                    </a:solidFill>
                  </a:rPr>
                  <a:t>Potential energy (or interaction potential)</a:t>
                </a:r>
                <a:r>
                  <a:rPr lang="en-US" sz="2500" dirty="0"/>
                  <a:t>:</a:t>
                </a:r>
              </a:p>
              <a:p>
                <a:r>
                  <a:rPr lang="en-US" sz="2500" dirty="0"/>
                  <a:t>The </a:t>
                </a:r>
                <a:r>
                  <a:rPr lang="en-US" sz="2500" b="1" i="1" dirty="0"/>
                  <a:t>potential energy</a:t>
                </a:r>
                <a:r>
                  <a:rPr lang="en-US" sz="2500" dirty="0"/>
                  <a:t> of a system of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500" dirty="0"/>
                  <a:t> atoms, denoted by</a:t>
                </a:r>
                <a:r>
                  <a:rPr lang="en-US" sz="2500" b="1" i="1" dirty="0"/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500" dirty="0"/>
                  <a:t>, </a:t>
                </a:r>
                <a:r>
                  <a:rPr lang="en-US" sz="2500" dirty="0">
                    <a:solidFill>
                      <a:srgbClr val="FF0000"/>
                    </a:solidFill>
                  </a:rPr>
                  <a:t>tells us how the atoms interact with each or position themselves relative to each other</a:t>
                </a:r>
                <a:r>
                  <a:rPr lang="en-US" sz="2500" dirty="0"/>
                  <a:t>.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dirty="0"/>
                  <a:t>The potential energy depends on the atomic positions: 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sz="2500" dirty="0">
                        <a:solidFill>
                          <a:srgbClr val="0000FF"/>
                        </a:solidFill>
                      </a:rPr>
                      <m:t>, 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US" sz="2500" dirty="0">
                        <a:solidFill>
                          <a:srgbClr val="0000FF"/>
                        </a:solidFill>
                      </a:rPr>
                      <m:t>,…., 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800" dirty="0"/>
                  <a:t>.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500" dirty="0"/>
                  <a:t> usually has a well-defined analytic/mathematical representation.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500" b="1" dirty="0">
                    <a:solidFill>
                      <a:srgbClr val="FF0000"/>
                    </a:solidFill>
                  </a:rPr>
                  <a:t>Example</a:t>
                </a:r>
                <a:r>
                  <a:rPr lang="en-US" sz="2500" dirty="0"/>
                  <a:t>: 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potential energy</a:t>
                </a:r>
                <a:r>
                  <a:rPr lang="en-US" sz="2500" dirty="0"/>
                  <a:t> due to the bond between two atoms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500" dirty="0"/>
                  <a:t> and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500" dirty="0"/>
                  <a:t> located at positions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/>
                  <a:t> respectively, may be represented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500" dirty="0">
                          <a:solidFill>
                            <a:srgbClr val="0000FF"/>
                          </a:solidFill>
                        </a:rPr>
                        <m:t>, 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500" dirty="0">
                    <a:solidFill>
                      <a:srgbClr val="FF0000"/>
                    </a:solidFill>
                  </a:rPr>
                  <a:t>   where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500" dirty="0">
                    <a:solidFill>
                      <a:srgbClr val="FF0000"/>
                    </a:solidFill>
                  </a:rPr>
                  <a:t> is a constant.</a:t>
                </a:r>
              </a:p>
              <a:p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38200"/>
                <a:ext cx="12192000" cy="5638800"/>
              </a:xfrm>
              <a:blipFill>
                <a:blip r:embed="rId2"/>
                <a:stretch>
                  <a:fillRect l="-800" t="-865" r="-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Ingredients of Molecular Dynamics Simulations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95FDACFC-5CE7-494C-9553-8F35A087C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718" y="5105400"/>
            <a:ext cx="2031683" cy="139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95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u="sng" dirty="0"/>
                  <a:t>Ingredient 3: </a:t>
                </a:r>
                <a:r>
                  <a:rPr lang="en-US" sz="2500" b="1" u="sng" dirty="0">
                    <a:solidFill>
                      <a:srgbClr val="FF0000"/>
                    </a:solidFill>
                  </a:rPr>
                  <a:t>Atomic forces</a:t>
                </a:r>
                <a:r>
                  <a:rPr lang="en-US" sz="2500" dirty="0"/>
                  <a:t>:</a:t>
                </a:r>
              </a:p>
              <a:p>
                <a:r>
                  <a:rPr lang="en-US" sz="2500" dirty="0"/>
                  <a:t>The </a:t>
                </a:r>
                <a:r>
                  <a:rPr lang="en-US" sz="2500" b="1" i="1" dirty="0"/>
                  <a:t>atomic forces </a:t>
                </a:r>
                <a:r>
                  <a:rPr lang="en-US" sz="2500" dirty="0"/>
                  <a:t>(needed to solve the equations of motion) are obtained from the potential energy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sz="2500" dirty="0">
                        <a:solidFill>
                          <a:srgbClr val="0000FF"/>
                        </a:solidFill>
                      </a:rPr>
                      <m:t>, 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US" sz="2500" dirty="0">
                        <a:solidFill>
                          <a:srgbClr val="0000FF"/>
                        </a:solidFill>
                      </a:rPr>
                      <m:t>,…., 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/>
                  <a:t>.</a:t>
                </a:r>
              </a:p>
              <a:p>
                <a:r>
                  <a:rPr lang="en-US" sz="2500" dirty="0"/>
                  <a:t>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force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/>
                  <a:t> acting </a:t>
                </a:r>
                <a:r>
                  <a:rPr lang="en-US" sz="2500" dirty="0">
                    <a:solidFill>
                      <a:srgbClr val="FF0000"/>
                    </a:solidFill>
                  </a:rPr>
                  <a:t>on atom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500" dirty="0"/>
                  <a:t> is given by the </a:t>
                </a:r>
                <a:r>
                  <a:rPr lang="en-US" sz="2500" i="1" dirty="0">
                    <a:solidFill>
                      <a:srgbClr val="FF0000"/>
                    </a:solidFill>
                  </a:rPr>
                  <a:t>negative gradient of the potential energy</a:t>
                </a:r>
                <a:r>
                  <a:rPr lang="en-US" sz="25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500" dirty="0"/>
                  <a:t> </a:t>
                </a:r>
                <a:r>
                  <a:rPr lang="en-US" sz="2500" i="1" dirty="0">
                    <a:solidFill>
                      <a:srgbClr val="FF0000"/>
                    </a:solidFill>
                  </a:rPr>
                  <a:t>with respect to the atom’s position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/>
                  <a:t>:  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rgbClr val="0000FF"/>
                              </a:solidFill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rgbClr val="0000FF"/>
                              </a:solidFill>
                            </a:rPr>
                            <m:t>,…., 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,−</m:t>
                          </m:r>
                          <m:f>
                            <m:f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,−</m:t>
                          </m:r>
                          <m:f>
                            <m:f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500" dirty="0"/>
              </a:p>
              <a:p>
                <a:r>
                  <a:rPr lang="en-US" sz="2500" b="1" dirty="0">
                    <a:solidFill>
                      <a:srgbClr val="FF0000"/>
                    </a:solidFill>
                  </a:rPr>
                  <a:t>Example</a:t>
                </a:r>
                <a:r>
                  <a:rPr lang="en-US" sz="2500" dirty="0"/>
                  <a:t>: if 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potential energy</a:t>
                </a:r>
                <a:r>
                  <a:rPr lang="en-US" sz="2500" dirty="0"/>
                  <a:t> of a 2-atom system is given by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500" dirty="0">
                          <a:solidFill>
                            <a:srgbClr val="0000FF"/>
                          </a:solidFill>
                        </a:rPr>
                        <m:t>, 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500" dirty="0">
                    <a:solidFill>
                      <a:srgbClr val="FF0000"/>
                    </a:solidFill>
                  </a:rPr>
                  <a:t>   where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500" dirty="0">
                    <a:solidFill>
                      <a:srgbClr val="FF0000"/>
                    </a:solidFill>
                  </a:rPr>
                  <a:t> is a constant, </a:t>
                </a:r>
                <a:r>
                  <a:rPr lang="en-US" sz="2500" dirty="0"/>
                  <a:t>then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/>
                  <a:t> on atom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500" dirty="0"/>
                  <a:t> is given  by</a:t>
                </a:r>
                <a:endParaRPr lang="en-US" sz="25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,−</m:t>
                          </m:r>
                          <m:f>
                            <m:f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,−</m:t>
                          </m:r>
                          <m:f>
                            <m:f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  <a:blipFill>
                <a:blip r:embed="rId2"/>
                <a:stretch>
                  <a:fillRect l="-800" t="-757" b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Ingredients of Molecular Dynamics Simulations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04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u="sng" dirty="0"/>
                  <a:t>(4) </a:t>
                </a:r>
                <a:r>
                  <a:rPr lang="en-US" sz="2500" b="1" u="sng" dirty="0">
                    <a:solidFill>
                      <a:srgbClr val="FF0000"/>
                    </a:solidFill>
                  </a:rPr>
                  <a:t>Basic molecular dynamics observables</a:t>
                </a:r>
                <a:r>
                  <a:rPr lang="en-US" sz="2500" dirty="0"/>
                  <a:t>:</a:t>
                </a:r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(a) The </a:t>
                </a:r>
                <a:r>
                  <a:rPr lang="en-US" sz="2500" b="1" i="1" dirty="0">
                    <a:solidFill>
                      <a:srgbClr val="FF0000"/>
                    </a:solidFill>
                  </a:rPr>
                  <a:t>total kinetic energy </a:t>
                </a:r>
                <a:r>
                  <a:rPr lang="en-US" sz="2500" dirty="0"/>
                  <a:t>(i.e. the energy due to atomic motion) is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𝐾𝐸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/>
                  <a:t>  are the mass and speed of atom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500" dirty="0"/>
                  <a:t>. </a:t>
                </a:r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500" dirty="0"/>
                  <a:t>(b) The </a:t>
                </a:r>
                <a:r>
                  <a:rPr lang="en-US" sz="2500" b="1" i="1" dirty="0">
                    <a:solidFill>
                      <a:srgbClr val="FF0000"/>
                    </a:solidFill>
                  </a:rPr>
                  <a:t>total energy</a:t>
                </a:r>
                <a:r>
                  <a:rPr lang="en-US" sz="25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of a system at any instant is 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sum of the kinetic energy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𝐾𝐸</m:t>
                    </m:r>
                  </m:oMath>
                </a14:m>
                <a:r>
                  <a:rPr lang="en-US" sz="2500" dirty="0">
                    <a:solidFill>
                      <a:srgbClr val="FF0000"/>
                    </a:solidFill>
                  </a:rPr>
                  <a:t> and the potential energy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500" dirty="0"/>
                  <a:t>: 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𝐾𝐸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rgbClr val="0000FF"/>
                              </a:solidFill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rgbClr val="0000FF"/>
                              </a:solidFill>
                            </a:rPr>
                            <m:t>,…., 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500" dirty="0">
                          <a:solidFill>
                            <a:srgbClr val="0000FF"/>
                          </a:solidFill>
                        </a:rPr>
                        <m:t>, 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500" dirty="0">
                          <a:solidFill>
                            <a:srgbClr val="0000FF"/>
                          </a:solidFill>
                        </a:rPr>
                        <m:t>,…., 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  <a:blipFill>
                <a:blip r:embed="rId2"/>
                <a:stretch>
                  <a:fillRect l="-800" t="-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Ingredients of Molecular Dynamics Simulations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03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u="sng" dirty="0"/>
                  <a:t>Ingredient 4: </a:t>
                </a:r>
                <a:r>
                  <a:rPr lang="en-US" sz="2500" b="1" u="sng" dirty="0">
                    <a:solidFill>
                      <a:srgbClr val="FF0000"/>
                    </a:solidFill>
                  </a:rPr>
                  <a:t>Basic molecular dynamics observables</a:t>
                </a:r>
                <a:r>
                  <a:rPr lang="en-US" sz="2500" dirty="0"/>
                  <a:t>:</a:t>
                </a:r>
              </a:p>
              <a:p>
                <a:pPr marL="0" indent="0">
                  <a:buNone/>
                </a:pPr>
                <a:r>
                  <a:rPr lang="en-US" sz="2500" dirty="0"/>
                  <a:t>(c) The </a:t>
                </a:r>
                <a:r>
                  <a:rPr lang="en-US" sz="2500" b="1" i="1" dirty="0">
                    <a:solidFill>
                      <a:srgbClr val="FF0000"/>
                    </a:solidFill>
                  </a:rPr>
                  <a:t>temperature</a:t>
                </a:r>
                <a:r>
                  <a:rPr lang="en-US" sz="25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500" dirty="0"/>
                  <a:t> of the system at any instant is given by the </a:t>
                </a:r>
                <a:r>
                  <a:rPr lang="en-US" sz="2500" b="1" dirty="0">
                    <a:solidFill>
                      <a:srgbClr val="0000FF"/>
                    </a:solidFill>
                  </a:rPr>
                  <a:t>equipartition theorem</a:t>
                </a:r>
                <a:r>
                  <a:rPr lang="en-US" sz="2500" dirty="0"/>
                  <a:t>: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𝐾𝐸</m:t>
                      </m:r>
                      <m:r>
                        <a:rPr lang="en-US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𝐾𝐸</m:t>
                          </m:r>
                        </m:num>
                        <m:den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500" dirty="0"/>
                  <a:t> is the degrees of freedom (usually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en-US" sz="2500" dirty="0"/>
                  <a:t>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500" dirty="0"/>
                  <a:t> is 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Boltzmann constant</a:t>
                </a:r>
                <a:r>
                  <a:rPr lang="en-US" sz="2500" dirty="0"/>
                  <a:t>.</a:t>
                </a:r>
              </a:p>
              <a:p>
                <a:pPr marL="0" indent="0">
                  <a:buNone/>
                </a:pPr>
                <a:r>
                  <a:rPr lang="en-US" sz="2500" dirty="0"/>
                  <a:t> 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500" dirty="0"/>
                  <a:t>(d) The </a:t>
                </a:r>
                <a:r>
                  <a:rPr lang="en-US" sz="2500" b="1" i="1" dirty="0">
                    <a:solidFill>
                      <a:srgbClr val="FF0000"/>
                    </a:solidFill>
                  </a:rPr>
                  <a:t>pressure</a:t>
                </a:r>
                <a:r>
                  <a:rPr lang="en-US" sz="25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500" dirty="0"/>
                  <a:t> of the system at any instant is given by virial equation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𝑃𝑉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25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5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5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500" dirty="0">
                    <a:solidFill>
                      <a:srgbClr val="FF0000"/>
                    </a:solidFill>
                  </a:rPr>
                  <a:t>   </a:t>
                </a:r>
                <a:r>
                  <a:rPr lang="en-US" sz="2500" dirty="0"/>
                  <a:t>where</a:t>
                </a:r>
                <a:r>
                  <a:rPr lang="en-US" sz="25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/>
                    </m:d>
                  </m:oMath>
                </a14:m>
                <a:r>
                  <a:rPr lang="en-US" sz="2500" dirty="0">
                    <a:solidFill>
                      <a:srgbClr val="FF0000"/>
                    </a:solidFill>
                  </a:rPr>
                  <a:t> </a:t>
                </a:r>
                <a:r>
                  <a:rPr lang="en-US" sz="2500" dirty="0"/>
                  <a:t>denotes</a:t>
                </a:r>
                <a:r>
                  <a:rPr lang="en-US" sz="2500" dirty="0">
                    <a:solidFill>
                      <a:srgbClr val="FF0000"/>
                    </a:solidFill>
                  </a:rPr>
                  <a:t> average over all atoms in the system. </a:t>
                </a:r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  <a:blipFill>
                <a:blip r:embed="rId2"/>
                <a:stretch>
                  <a:fillRect l="-800" t="-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Ingredients of Molecular Dynamics Simulations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93817C5-F473-4228-8313-C3C088328CA2}"/>
              </a:ext>
            </a:extLst>
          </p:cNvPr>
          <p:cNvSpPr txBox="1"/>
          <p:nvPr/>
        </p:nvSpPr>
        <p:spPr>
          <a:xfrm>
            <a:off x="2590800" y="1828800"/>
            <a:ext cx="2667000" cy="822960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9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u="sng" dirty="0"/>
                  <a:t>Ingredient 4: </a:t>
                </a:r>
                <a:r>
                  <a:rPr lang="en-US" sz="2500" b="1" u="sng" dirty="0">
                    <a:solidFill>
                      <a:srgbClr val="FF0000"/>
                    </a:solidFill>
                  </a:rPr>
                  <a:t>Basic molecular dynamics observables</a:t>
                </a:r>
                <a:r>
                  <a:rPr lang="en-US" sz="2500" dirty="0"/>
                  <a:t>:</a:t>
                </a:r>
              </a:p>
              <a:p>
                <a:pPr marL="0" indent="0">
                  <a:buNone/>
                </a:pPr>
                <a:r>
                  <a:rPr lang="en-US" sz="2500" dirty="0"/>
                  <a:t>(c) The </a:t>
                </a:r>
                <a:r>
                  <a:rPr lang="en-US" sz="2500" b="1" i="1" dirty="0">
                    <a:solidFill>
                      <a:srgbClr val="FF0000"/>
                    </a:solidFill>
                  </a:rPr>
                  <a:t>temperature</a:t>
                </a:r>
                <a:r>
                  <a:rPr lang="en-US" sz="25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500" dirty="0"/>
                  <a:t> of the system at any instant is given by: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𝐾𝐸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𝐾𝐸</m:t>
                          </m:r>
                        </m:num>
                        <m:den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500" dirty="0"/>
                  <a:t> is the degrees of freedom (usually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en-US" sz="2500" dirty="0"/>
                  <a:t>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500" dirty="0"/>
                  <a:t> is 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Boltzmann constant</a:t>
                </a:r>
                <a:r>
                  <a:rPr lang="en-US" sz="2500" dirty="0"/>
                  <a:t>.</a:t>
                </a:r>
              </a:p>
              <a:p>
                <a:pPr marL="0" indent="0">
                  <a:buNone/>
                </a:pPr>
                <a:r>
                  <a:rPr lang="en-US" sz="2500" dirty="0"/>
                  <a:t> 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500" dirty="0"/>
                  <a:t>(d) The </a:t>
                </a:r>
                <a:r>
                  <a:rPr lang="en-US" sz="2500" b="1" i="1" dirty="0">
                    <a:solidFill>
                      <a:srgbClr val="FF0000"/>
                    </a:solidFill>
                  </a:rPr>
                  <a:t>pressure</a:t>
                </a:r>
                <a:r>
                  <a:rPr lang="en-US" sz="25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500" dirty="0"/>
                  <a:t> of the system at any instant is given by virial equation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𝑃𝑉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25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5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5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500" dirty="0">
                    <a:solidFill>
                      <a:srgbClr val="FF0000"/>
                    </a:solidFill>
                  </a:rPr>
                  <a:t>   </a:t>
                </a:r>
                <a:r>
                  <a:rPr lang="en-US" sz="2500" dirty="0"/>
                  <a:t>where</a:t>
                </a:r>
                <a:r>
                  <a:rPr lang="en-US" sz="25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/>
                    </m:d>
                  </m:oMath>
                </a14:m>
                <a:r>
                  <a:rPr lang="en-US" sz="2500" dirty="0">
                    <a:solidFill>
                      <a:srgbClr val="FF0000"/>
                    </a:solidFill>
                  </a:rPr>
                  <a:t> </a:t>
                </a:r>
                <a:r>
                  <a:rPr lang="en-US" sz="2500" dirty="0"/>
                  <a:t>denotes</a:t>
                </a:r>
                <a:r>
                  <a:rPr lang="en-US" sz="2500" dirty="0">
                    <a:solidFill>
                      <a:srgbClr val="FF0000"/>
                    </a:solidFill>
                  </a:rPr>
                  <a:t> average over all atoms in the system. </a:t>
                </a:r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  <a:blipFill>
                <a:blip r:embed="rId2"/>
                <a:stretch>
                  <a:fillRect l="-800" t="-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Ingredients of Molecular Dynamics Simulations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14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u="sng" dirty="0"/>
                  <a:t>Ingredient 5: </a:t>
                </a:r>
                <a:r>
                  <a:rPr lang="en-US" sz="2500" b="1" u="sng" dirty="0">
                    <a:solidFill>
                      <a:srgbClr val="FF0000"/>
                    </a:solidFill>
                  </a:rPr>
                  <a:t>Thermodynamic ensembles</a:t>
                </a:r>
                <a:r>
                  <a:rPr lang="en-US" sz="2500" dirty="0"/>
                  <a:t>:</a:t>
                </a:r>
              </a:p>
              <a:p>
                <a:pPr marL="0" indent="0">
                  <a:buNone/>
                </a:pPr>
                <a:r>
                  <a:rPr lang="en-US" sz="2500" dirty="0"/>
                  <a:t>An </a:t>
                </a:r>
                <a:r>
                  <a:rPr lang="en-US" sz="2500" dirty="0">
                    <a:solidFill>
                      <a:srgbClr val="FF0000"/>
                    </a:solidFill>
                  </a:rPr>
                  <a:t>ensemble</a:t>
                </a:r>
                <a:r>
                  <a:rPr lang="en-US" sz="2500" dirty="0"/>
                  <a:t>, within the context of </a:t>
                </a:r>
                <a:r>
                  <a:rPr lang="en-US" sz="2500" b="1" dirty="0"/>
                  <a:t>statistical thermodynamics</a:t>
                </a:r>
                <a:r>
                  <a:rPr lang="en-US" sz="2500" dirty="0"/>
                  <a:t>, denotes an </a:t>
                </a:r>
                <a:r>
                  <a:rPr lang="en-US" sz="2500" dirty="0">
                    <a:solidFill>
                      <a:srgbClr val="0000FF"/>
                    </a:solidFill>
                  </a:rPr>
                  <a:t>assembly of  identical copies of a system in </a:t>
                </a:r>
                <a:r>
                  <a:rPr lang="en-US" sz="2500" i="1" dirty="0">
                    <a:solidFill>
                      <a:srgbClr val="FF0000"/>
                    </a:solidFill>
                  </a:rPr>
                  <a:t>different states</a:t>
                </a:r>
                <a:r>
                  <a:rPr lang="en-US" sz="2500" dirty="0"/>
                  <a:t>.  We will consider only two of such ensembles.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500" b="1" dirty="0">
                    <a:solidFill>
                      <a:srgbClr val="FF0000"/>
                    </a:solidFill>
                  </a:rPr>
                  <a:t>(a) Microcanonical or (N,V,E) ensemble</a:t>
                </a:r>
                <a:r>
                  <a:rPr lang="en-US" sz="2500" dirty="0"/>
                  <a:t>: In this ensemble, copies of the system each have the same </a:t>
                </a:r>
                <a:r>
                  <a:rPr lang="en-US" sz="2500" dirty="0">
                    <a:solidFill>
                      <a:srgbClr val="0000FF"/>
                    </a:solidFill>
                  </a:rPr>
                  <a:t>number of particles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500" dirty="0"/>
                  <a:t>, the same </a:t>
                </a:r>
                <a:r>
                  <a:rPr lang="en-US" sz="2500" dirty="0">
                    <a:solidFill>
                      <a:srgbClr val="0000FF"/>
                    </a:solidFill>
                  </a:rPr>
                  <a:t>volume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500" dirty="0"/>
                  <a:t>, and the same </a:t>
                </a:r>
                <a:r>
                  <a:rPr lang="en-US" sz="2500" dirty="0">
                    <a:solidFill>
                      <a:srgbClr val="0000FF"/>
                    </a:solidFill>
                  </a:rPr>
                  <a:t>energy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. But each copy can be in a </a:t>
                </a:r>
                <a:r>
                  <a:rPr lang="en-US" sz="2500" dirty="0">
                    <a:solidFill>
                      <a:srgbClr val="FF0000"/>
                    </a:solidFill>
                  </a:rPr>
                  <a:t>different state</a:t>
                </a:r>
                <a:r>
                  <a:rPr lang="en-US" sz="2500" dirty="0"/>
                  <a:t> characterized by  </a:t>
                </a:r>
                <a:r>
                  <a:rPr lang="en-US" sz="2500" dirty="0">
                    <a:solidFill>
                      <a:srgbClr val="FF0000"/>
                    </a:solidFill>
                  </a:rPr>
                  <a:t>temperature </a:t>
                </a:r>
                <a14:m>
                  <m:oMath xmlns:m="http://schemas.openxmlformats.org/officeDocument/2006/math">
                    <m:r>
                      <a:rPr lang="en-US" sz="25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500" dirty="0"/>
                  <a:t> and pressure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500" dirty="0"/>
                  <a:t>.</a:t>
                </a:r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r>
                  <a:rPr lang="en-US" sz="2500" b="1" dirty="0">
                    <a:solidFill>
                      <a:srgbClr val="FF0000"/>
                    </a:solidFill>
                  </a:rPr>
                  <a:t>Example:</a:t>
                </a:r>
                <a:r>
                  <a:rPr lang="en-US" sz="2500" dirty="0"/>
                  <a:t> an microcanonical ensemble comprising 6 copies; each copy has the same values of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500" dirty="0"/>
                  <a:t>,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500" dirty="0"/>
                  <a:t>, and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 [note that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5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2500" dirty="0"/>
                  <a:t>]. However, each system can be in different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500" dirty="0"/>
                  <a:t> and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500" dirty="0"/>
                  <a:t> states.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  <a:blipFill>
                <a:blip r:embed="rId2"/>
                <a:stretch>
                  <a:fillRect l="-800" t="-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Ingredients of Molecular Dynamics Simulations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73AE12F-3964-4B70-88AC-B0230F143B36}"/>
              </a:ext>
            </a:extLst>
          </p:cNvPr>
          <p:cNvGrpSpPr>
            <a:grpSpLocks noChangeAspect="1"/>
          </p:cNvGrpSpPr>
          <p:nvPr/>
        </p:nvGrpSpPr>
        <p:grpSpPr>
          <a:xfrm>
            <a:off x="228600" y="4926683"/>
            <a:ext cx="1442705" cy="1442705"/>
            <a:chOff x="1600199" y="4495800"/>
            <a:chExt cx="1920240" cy="1920240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670DC8E-A243-4D63-B7D7-B26F2C75EF77}"/>
                </a:ext>
              </a:extLst>
            </p:cNvPr>
            <p:cNvSpPr txBox="1"/>
            <p:nvPr/>
          </p:nvSpPr>
          <p:spPr>
            <a:xfrm>
              <a:off x="1600199" y="4495800"/>
              <a:ext cx="1920240" cy="1920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F2C074B2-253B-487C-B6DF-A14E1F509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52600" y="4641405"/>
              <a:ext cx="387795" cy="3877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0029DD86-99EF-4B36-BDF6-1DA5DC1C2B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12605" y="4648200"/>
              <a:ext cx="387795" cy="3877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BF9607F1-F355-4E57-A031-9A72D4D803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4421" y="5708205"/>
              <a:ext cx="387795" cy="38779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00BD3845-A46B-4E3C-96AA-A4AE378353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715000"/>
              <a:ext cx="387795" cy="38779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97C8F77-E9C5-465D-BCD4-3EB6B1A2692B}"/>
              </a:ext>
            </a:extLst>
          </p:cNvPr>
          <p:cNvGrpSpPr>
            <a:grpSpLocks noChangeAspect="1"/>
          </p:cNvGrpSpPr>
          <p:nvPr/>
        </p:nvGrpSpPr>
        <p:grpSpPr>
          <a:xfrm>
            <a:off x="2209800" y="4926683"/>
            <a:ext cx="1442705" cy="1442705"/>
            <a:chOff x="1600199" y="4495800"/>
            <a:chExt cx="1920240" cy="1920240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09739E2F-8CF1-45F0-88AF-0D592719B7F8}"/>
                </a:ext>
              </a:extLst>
            </p:cNvPr>
            <p:cNvSpPr txBox="1"/>
            <p:nvPr/>
          </p:nvSpPr>
          <p:spPr>
            <a:xfrm>
              <a:off x="1600199" y="4495800"/>
              <a:ext cx="1920240" cy="1920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B405F7AA-347B-4BA3-B867-8F6243515B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4769" y="4870538"/>
              <a:ext cx="387795" cy="3877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091FCC4E-D7CA-4D83-9323-B10C07C3E2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8607" y="5711737"/>
              <a:ext cx="387795" cy="3877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CAC43542-8D18-464A-A1BF-C6199B0E48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12604" y="5708205"/>
              <a:ext cx="387795" cy="38779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18574A9D-318D-4D29-9087-44EF9A2CD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12604" y="4714208"/>
              <a:ext cx="387795" cy="38779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7E004AD-8A0D-4B2F-8429-7BE284CB47A9}"/>
              </a:ext>
            </a:extLst>
          </p:cNvPr>
          <p:cNvGrpSpPr>
            <a:grpSpLocks noChangeAspect="1"/>
          </p:cNvGrpSpPr>
          <p:nvPr/>
        </p:nvGrpSpPr>
        <p:grpSpPr>
          <a:xfrm>
            <a:off x="4343400" y="4926683"/>
            <a:ext cx="1442705" cy="1442705"/>
            <a:chOff x="1600199" y="4495800"/>
            <a:chExt cx="1920240" cy="1920240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457E26C-BDC9-43F3-8502-2F104E87D8A9}"/>
                </a:ext>
              </a:extLst>
            </p:cNvPr>
            <p:cNvSpPr txBox="1"/>
            <p:nvPr/>
          </p:nvSpPr>
          <p:spPr>
            <a:xfrm>
              <a:off x="1600199" y="4495800"/>
              <a:ext cx="1920240" cy="1920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E0A44DD6-CA34-4BFA-B1BB-A7CFC8254B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69523" y="5455919"/>
              <a:ext cx="387795" cy="3877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0611B5A4-2B25-4AB4-8F9A-9EF9704667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8607" y="5711737"/>
              <a:ext cx="387795" cy="3877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B52826EB-B0AC-4867-AFE6-0B73A684E2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16974" y="4835302"/>
              <a:ext cx="387795" cy="38779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E6722B71-D553-4192-B7A1-8E2C952E72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12604" y="4714208"/>
              <a:ext cx="387795" cy="38779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18DB9DA6-9A11-47FD-BE1B-96985EAAACE1}"/>
              </a:ext>
            </a:extLst>
          </p:cNvPr>
          <p:cNvGrpSpPr>
            <a:grpSpLocks noChangeAspect="1"/>
          </p:cNvGrpSpPr>
          <p:nvPr/>
        </p:nvGrpSpPr>
        <p:grpSpPr>
          <a:xfrm>
            <a:off x="6324600" y="4943292"/>
            <a:ext cx="1442705" cy="1442705"/>
            <a:chOff x="1600199" y="4495800"/>
            <a:chExt cx="1920240" cy="1920240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71E69E7D-5AA1-4131-BA1D-83F949050B35}"/>
                </a:ext>
              </a:extLst>
            </p:cNvPr>
            <p:cNvSpPr txBox="1"/>
            <p:nvPr/>
          </p:nvSpPr>
          <p:spPr>
            <a:xfrm>
              <a:off x="1600199" y="4495800"/>
              <a:ext cx="1920240" cy="1920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2EFF4218-5064-43C7-B8BB-6FBC9F0CA3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99927" y="5068125"/>
              <a:ext cx="387795" cy="3877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FBDFDF0-B948-40BC-BCA8-3518C9FCBD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7554" y="4801833"/>
              <a:ext cx="387795" cy="3877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EFBCA8D3-958C-4969-A1F5-0690D063F0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4811" y="5312712"/>
              <a:ext cx="387795" cy="38779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0A5E4F95-BD7C-4999-8E9C-B569550549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715000"/>
              <a:ext cx="387795" cy="38779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B7FB7093-F61B-4C67-9526-2FCDFDCE9C38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0" y="4926683"/>
            <a:ext cx="1442705" cy="1442705"/>
            <a:chOff x="1600199" y="4495800"/>
            <a:chExt cx="1920240" cy="1920240"/>
          </a:xfrm>
        </p:grpSpPr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C5063E3D-4E46-44EC-8CE4-5A434B610D38}"/>
                </a:ext>
              </a:extLst>
            </p:cNvPr>
            <p:cNvSpPr txBox="1"/>
            <p:nvPr/>
          </p:nvSpPr>
          <p:spPr>
            <a:xfrm>
              <a:off x="1600199" y="4495800"/>
              <a:ext cx="1920240" cy="1920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25A92810-0C2B-4B32-B08B-16B798A539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52600" y="4641405"/>
              <a:ext cx="387795" cy="3877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B28CAC3B-7AD4-4497-9535-68C2AA30A7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4809" y="5090231"/>
              <a:ext cx="387795" cy="3877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1A68AD0E-36A5-4F5E-8642-BD6C01AA87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19135" y="4652423"/>
              <a:ext cx="387795" cy="38779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4345818F-AE2E-4006-A32A-AFC64CB3C8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4595" y="5843714"/>
              <a:ext cx="387795" cy="38779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7A303CFE-DA7F-4704-8775-DFD3791F0C1F}"/>
              </a:ext>
            </a:extLst>
          </p:cNvPr>
          <p:cNvGrpSpPr>
            <a:grpSpLocks noChangeAspect="1"/>
          </p:cNvGrpSpPr>
          <p:nvPr/>
        </p:nvGrpSpPr>
        <p:grpSpPr>
          <a:xfrm>
            <a:off x="10244104" y="4958095"/>
            <a:ext cx="1442705" cy="1442705"/>
            <a:chOff x="1600199" y="4495800"/>
            <a:chExt cx="1920240" cy="1920240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A764021A-096B-43C1-856D-55D847EDF5C3}"/>
                </a:ext>
              </a:extLst>
            </p:cNvPr>
            <p:cNvSpPr txBox="1"/>
            <p:nvPr/>
          </p:nvSpPr>
          <p:spPr>
            <a:xfrm>
              <a:off x="1600199" y="4495800"/>
              <a:ext cx="1920240" cy="1920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70064EE8-B64B-430E-82AC-CAE4B5F1F7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4729" y="5944628"/>
              <a:ext cx="387795" cy="3877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85DB1297-5914-44B3-B950-35E5C5959A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1439" y="4495800"/>
              <a:ext cx="387795" cy="3877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792DC6F5-A91B-4EE2-BBD7-49B6D0591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2644" y="5220214"/>
              <a:ext cx="387795" cy="38779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B2D75E52-000E-4EC6-8AB6-BD231FFB0F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1439" y="5391250"/>
              <a:ext cx="387795" cy="38779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3987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u="sng" dirty="0"/>
                  <a:t>Ingredient 5: </a:t>
                </a:r>
                <a:r>
                  <a:rPr lang="en-US" sz="2500" b="1" u="sng" dirty="0">
                    <a:solidFill>
                      <a:srgbClr val="FF0000"/>
                    </a:solidFill>
                  </a:rPr>
                  <a:t>Thermodynamic ensembles</a:t>
                </a:r>
                <a:r>
                  <a:rPr lang="en-US" sz="2500" dirty="0"/>
                  <a:t>:</a:t>
                </a:r>
              </a:p>
              <a:p>
                <a:pPr marL="0" indent="0">
                  <a:buNone/>
                </a:pPr>
                <a:r>
                  <a:rPr lang="en-US" sz="2500" b="1" dirty="0">
                    <a:solidFill>
                      <a:srgbClr val="FF0000"/>
                    </a:solidFill>
                  </a:rPr>
                  <a:t>(b) Canonical or (N,V,T) ensemble</a:t>
                </a:r>
                <a:r>
                  <a:rPr lang="en-US" sz="2500" dirty="0"/>
                  <a:t>: In this ensemble, copies of the system each have the same </a:t>
                </a:r>
                <a:r>
                  <a:rPr lang="en-US" sz="2500" dirty="0">
                    <a:solidFill>
                      <a:srgbClr val="0000FF"/>
                    </a:solidFill>
                  </a:rPr>
                  <a:t>number of particles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500" dirty="0"/>
                  <a:t>, the same </a:t>
                </a:r>
                <a:r>
                  <a:rPr lang="en-US" sz="2500" dirty="0">
                    <a:solidFill>
                      <a:srgbClr val="0000FF"/>
                    </a:solidFill>
                  </a:rPr>
                  <a:t>volume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500" dirty="0"/>
                  <a:t>, and </a:t>
                </a:r>
                <a:r>
                  <a:rPr lang="en-US" sz="2500" dirty="0">
                    <a:solidFill>
                      <a:srgbClr val="0000FF"/>
                    </a:solidFill>
                  </a:rPr>
                  <a:t>the system is connected to a heat bath (or thermostat) to keep temperature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500" dirty="0"/>
                  <a:t> </a:t>
                </a:r>
                <a:r>
                  <a:rPr lang="en-US" sz="2500" dirty="0">
                    <a:solidFill>
                      <a:srgbClr val="0000FF"/>
                    </a:solidFill>
                  </a:rPr>
                  <a:t>constant</a:t>
                </a:r>
                <a:r>
                  <a:rPr lang="en-US" sz="2500" dirty="0"/>
                  <a:t>. But each copy can be in </a:t>
                </a:r>
                <a:r>
                  <a:rPr lang="en-US" sz="2500" dirty="0">
                    <a:solidFill>
                      <a:srgbClr val="FF0000"/>
                    </a:solidFill>
                  </a:rPr>
                  <a:t>a different state</a:t>
                </a:r>
                <a:r>
                  <a:rPr lang="en-US" sz="2500" dirty="0"/>
                  <a:t> characterized by  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energy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and pressure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500" dirty="0"/>
                  <a:t>.</a:t>
                </a:r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r>
                  <a:rPr lang="en-US" sz="2500" b="1" dirty="0">
                    <a:solidFill>
                      <a:srgbClr val="FF0000"/>
                    </a:solidFill>
                  </a:rPr>
                  <a:t>Example:</a:t>
                </a:r>
                <a:r>
                  <a:rPr lang="en-US" sz="2500" dirty="0"/>
                  <a:t> a canonical ensemble comprising 3 copies; each copy has the same values of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500" dirty="0"/>
                  <a:t>,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500" dirty="0"/>
                  <a:t>, and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500" dirty="0"/>
                  <a:t>  [</a:t>
                </a:r>
                <a:r>
                  <a:rPr lang="en-US" sz="2500" dirty="0">
                    <a:solidFill>
                      <a:srgbClr val="0000FF"/>
                    </a:solidFill>
                  </a:rPr>
                  <a:t>connected to heat bath</a:t>
                </a:r>
                <a:r>
                  <a:rPr lang="en-US" sz="2500" dirty="0"/>
                  <a:t>]. However, each system can be in different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and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500" dirty="0"/>
                  <a:t> states.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  <a:blipFill>
                <a:blip r:embed="rId2"/>
                <a:stretch>
                  <a:fillRect l="-800" t="-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Ingredients of Molecular Dynamics Simulations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AAC6EEE6-45F2-45F8-A2DE-851577D3A013}"/>
              </a:ext>
            </a:extLst>
          </p:cNvPr>
          <p:cNvGrpSpPr/>
          <p:nvPr/>
        </p:nvGrpSpPr>
        <p:grpSpPr>
          <a:xfrm>
            <a:off x="152400" y="4191000"/>
            <a:ext cx="3200400" cy="2097019"/>
            <a:chOff x="152400" y="4191000"/>
            <a:chExt cx="3200400" cy="2097019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673AE12F-3964-4B70-88AC-B0230F143B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2400" y="4474939"/>
              <a:ext cx="1442705" cy="1442705"/>
              <a:chOff x="1600199" y="4495800"/>
              <a:chExt cx="1920240" cy="1920240"/>
            </a:xfrm>
          </p:grpSpPr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8670DC8E-A243-4D63-B7D7-B26F2C75EF77}"/>
                  </a:ext>
                </a:extLst>
              </p:cNvPr>
              <p:cNvSpPr txBox="1"/>
              <p:nvPr/>
            </p:nvSpPr>
            <p:spPr>
              <a:xfrm>
                <a:off x="1600199" y="4495800"/>
                <a:ext cx="1920240" cy="19202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="" xmlns:a16="http://schemas.microsoft.com/office/drawing/2014/main" id="{F2C074B2-253B-487C-B6DF-A14E1F5090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52600" y="4641405"/>
                <a:ext cx="387795" cy="38779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="" xmlns:a16="http://schemas.microsoft.com/office/drawing/2014/main" id="{0029DD86-99EF-4B36-BDF6-1DA5DC1C2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12605" y="4648200"/>
                <a:ext cx="387795" cy="38779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="" xmlns:a16="http://schemas.microsoft.com/office/drawing/2014/main" id="{BF9607F1-F355-4E57-A031-9A72D4D803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12604" y="5708205"/>
                <a:ext cx="387795" cy="387795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00BD3845-A46B-4E3C-96AA-A4AE378353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28800" y="5715000"/>
                <a:ext cx="387795" cy="387795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C34E3DFE-8CF2-45E6-A641-1DADD5509ED0}"/>
                </a:ext>
              </a:extLst>
            </p:cNvPr>
            <p:cNvGrpSpPr/>
            <p:nvPr/>
          </p:nvGrpSpPr>
          <p:grpSpPr>
            <a:xfrm>
              <a:off x="1600200" y="4191000"/>
              <a:ext cx="1752600" cy="2097019"/>
              <a:chOff x="1600200" y="4191000"/>
              <a:chExt cx="1752600" cy="209701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74C54E69-C6CE-485E-A8D6-A1297E097DC6}"/>
                  </a:ext>
                </a:extLst>
              </p:cNvPr>
              <p:cNvSpPr/>
              <p:nvPr/>
            </p:nvSpPr>
            <p:spPr>
              <a:xfrm>
                <a:off x="1600200" y="4191000"/>
                <a:ext cx="1752600" cy="209701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="" xmlns:a16="http://schemas.microsoft.com/office/drawing/2014/main" id="{BCE9DF1A-8A7F-4C71-A247-6998ADD50DB4}"/>
                      </a:ext>
                    </a:extLst>
                  </p:cNvPr>
                  <p:cNvSpPr txBox="1"/>
                  <p:nvPr/>
                </p:nvSpPr>
                <p:spPr>
                  <a:xfrm>
                    <a:off x="1705952" y="4691024"/>
                    <a:ext cx="1398268" cy="86177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500" b="1" dirty="0"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heat bath</a:t>
                    </a:r>
                  </a:p>
                  <a:p>
                    <a:pPr algn="ctr"/>
                    <a:r>
                      <a:rPr lang="en-US" sz="2500" b="1" dirty="0"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a14:m>
                    <a:endParaRPr lang="en-US" sz="2500" b="1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BCE9DF1A-8A7F-4C71-A247-6998ADD50DB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05952" y="4691024"/>
                    <a:ext cx="1398268" cy="8617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424" t="-5674" r="-74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A1DE3B50-EC64-42DE-96E9-F5C3EB07FE99}"/>
              </a:ext>
            </a:extLst>
          </p:cNvPr>
          <p:cNvGrpSpPr/>
          <p:nvPr/>
        </p:nvGrpSpPr>
        <p:grpSpPr>
          <a:xfrm>
            <a:off x="4038600" y="4191000"/>
            <a:ext cx="3195305" cy="2097019"/>
            <a:chOff x="4348495" y="4191000"/>
            <a:chExt cx="3195305" cy="2097019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697C8F77-E9C5-465D-BCD4-3EB6B1A269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48495" y="4577095"/>
              <a:ext cx="1442705" cy="1442705"/>
              <a:chOff x="1600199" y="4495800"/>
              <a:chExt cx="1920240" cy="1920240"/>
            </a:xfrm>
          </p:grpSpPr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09739E2F-8CF1-45F0-88AF-0D592719B7F8}"/>
                  </a:ext>
                </a:extLst>
              </p:cNvPr>
              <p:cNvSpPr txBox="1"/>
              <p:nvPr/>
            </p:nvSpPr>
            <p:spPr>
              <a:xfrm>
                <a:off x="1600199" y="4495800"/>
                <a:ext cx="1920240" cy="19202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B405F7AA-347B-4BA3-B867-8F6243515B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04769" y="4870538"/>
                <a:ext cx="387795" cy="38779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="" xmlns:a16="http://schemas.microsoft.com/office/drawing/2014/main" id="{091FCC4E-D7CA-4D83-9323-B10C07C3E2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18607" y="5711737"/>
                <a:ext cx="387795" cy="38779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CAC43542-8D18-464A-A1BF-C6199B0E48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12604" y="5708205"/>
                <a:ext cx="387795" cy="387795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="" xmlns:a16="http://schemas.microsoft.com/office/drawing/2014/main" id="{18574A9D-318D-4D29-9087-44EF9A2CDE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12604" y="4714208"/>
                <a:ext cx="387795" cy="387795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7B8BD8B2-359F-4BE8-924B-0933D5BD94DD}"/>
                </a:ext>
              </a:extLst>
            </p:cNvPr>
            <p:cNvGrpSpPr/>
            <p:nvPr/>
          </p:nvGrpSpPr>
          <p:grpSpPr>
            <a:xfrm>
              <a:off x="5791200" y="4191000"/>
              <a:ext cx="1752600" cy="2097019"/>
              <a:chOff x="1600200" y="4191000"/>
              <a:chExt cx="1752600" cy="2097019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22722942-B330-431E-97E4-C007203309BA}"/>
                  </a:ext>
                </a:extLst>
              </p:cNvPr>
              <p:cNvSpPr/>
              <p:nvPr/>
            </p:nvSpPr>
            <p:spPr>
              <a:xfrm>
                <a:off x="1600200" y="4191000"/>
                <a:ext cx="1752600" cy="209701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="" xmlns:a16="http://schemas.microsoft.com/office/drawing/2014/main" id="{96888B47-7CA5-4188-A04C-CD625B65CB31}"/>
                      </a:ext>
                    </a:extLst>
                  </p:cNvPr>
                  <p:cNvSpPr txBox="1"/>
                  <p:nvPr/>
                </p:nvSpPr>
                <p:spPr>
                  <a:xfrm>
                    <a:off x="1705952" y="4691024"/>
                    <a:ext cx="1398268" cy="86177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500" b="1" dirty="0"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heat bath</a:t>
                    </a:r>
                  </a:p>
                  <a:p>
                    <a:pPr algn="ctr"/>
                    <a:r>
                      <a:rPr lang="en-US" sz="2500" b="1" dirty="0"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a14:m>
                    <a:endParaRPr lang="en-US" sz="2500" b="1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96888B47-7CA5-4188-A04C-CD625B65CB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05952" y="4691024"/>
                    <a:ext cx="1398268" cy="8617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424" t="-5674" r="-74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7C9DA737-722D-4ED2-AF6E-C498DB6C75AE}"/>
              </a:ext>
            </a:extLst>
          </p:cNvPr>
          <p:cNvGrpSpPr/>
          <p:nvPr/>
        </p:nvGrpSpPr>
        <p:grpSpPr>
          <a:xfrm>
            <a:off x="8229600" y="4191000"/>
            <a:ext cx="3200400" cy="2097019"/>
            <a:chOff x="8229600" y="4191000"/>
            <a:chExt cx="3200400" cy="2097019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57E004AD-8A0D-4B2F-8429-7BE284CB47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29600" y="4495800"/>
              <a:ext cx="1442705" cy="1442705"/>
              <a:chOff x="1600199" y="4495800"/>
              <a:chExt cx="1920240" cy="1920240"/>
            </a:xfrm>
          </p:grpSpPr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B457E26C-BDC9-43F3-8502-2F104E87D8A9}"/>
                  </a:ext>
                </a:extLst>
              </p:cNvPr>
              <p:cNvSpPr txBox="1"/>
              <p:nvPr/>
            </p:nvSpPr>
            <p:spPr>
              <a:xfrm>
                <a:off x="1600199" y="4495800"/>
                <a:ext cx="1920240" cy="19202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E0A44DD6-CA34-4BFA-B1BB-A7CFC8254B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69523" y="5455919"/>
                <a:ext cx="387795" cy="38779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="" xmlns:a16="http://schemas.microsoft.com/office/drawing/2014/main" id="{0611B5A4-2B25-4AB4-8F9A-9EF9704667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18607" y="5711737"/>
                <a:ext cx="387795" cy="38779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B52826EB-B0AC-4867-AFE6-0B73A684E2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6974" y="4835302"/>
                <a:ext cx="387795" cy="387795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="" xmlns:a16="http://schemas.microsoft.com/office/drawing/2014/main" id="{E6722B71-D553-4192-B7A1-8E2C952E72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12604" y="4714208"/>
                <a:ext cx="387795" cy="387795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37C59D9D-935B-48DE-967F-8230EEF5FFD7}"/>
                </a:ext>
              </a:extLst>
            </p:cNvPr>
            <p:cNvGrpSpPr/>
            <p:nvPr/>
          </p:nvGrpSpPr>
          <p:grpSpPr>
            <a:xfrm>
              <a:off x="9677400" y="4191000"/>
              <a:ext cx="1752600" cy="2097019"/>
              <a:chOff x="1600200" y="4191000"/>
              <a:chExt cx="1752600" cy="209701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F3E684C3-7949-4A92-89B6-1B66F139EC4F}"/>
                  </a:ext>
                </a:extLst>
              </p:cNvPr>
              <p:cNvSpPr/>
              <p:nvPr/>
            </p:nvSpPr>
            <p:spPr>
              <a:xfrm>
                <a:off x="1600200" y="4191000"/>
                <a:ext cx="1752600" cy="209701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="" xmlns:a16="http://schemas.microsoft.com/office/drawing/2014/main" id="{2218BB5D-3A70-4915-9D35-B8B05D65F94F}"/>
                      </a:ext>
                    </a:extLst>
                  </p:cNvPr>
                  <p:cNvSpPr txBox="1"/>
                  <p:nvPr/>
                </p:nvSpPr>
                <p:spPr>
                  <a:xfrm>
                    <a:off x="1705952" y="4691024"/>
                    <a:ext cx="1398268" cy="86177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500" b="1" dirty="0"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heat bath</a:t>
                    </a:r>
                  </a:p>
                  <a:p>
                    <a:pPr algn="ctr"/>
                    <a:r>
                      <a:rPr lang="en-US" sz="2500" b="1" dirty="0"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a14:m>
                    <a:endParaRPr lang="en-US" sz="2500" b="1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2218BB5D-3A70-4915-9D35-B8B05D65F9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05952" y="4691024"/>
                    <a:ext cx="1398268" cy="8617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424" t="-5674" r="-74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064299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6EB9FB2F-3FB9-4D13-B387-A1E2A72C1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molecular Dynamics?</a:t>
            </a:r>
          </a:p>
          <a:p>
            <a:r>
              <a:rPr lang="en-US" dirty="0"/>
              <a:t>Numerical solutions to equations of motion</a:t>
            </a:r>
          </a:p>
          <a:p>
            <a:r>
              <a:rPr lang="en-US" dirty="0"/>
              <a:t>Ingredients of Molecular Dynamics Simulations</a:t>
            </a:r>
          </a:p>
          <a:p>
            <a:pPr lvl="1"/>
            <a:r>
              <a:rPr lang="en-US" dirty="0"/>
              <a:t>Constant energy molecular dynamics</a:t>
            </a:r>
          </a:p>
          <a:p>
            <a:pPr lvl="1"/>
            <a:r>
              <a:rPr lang="en-US" dirty="0"/>
              <a:t>Constant temperature molecular dynamics</a:t>
            </a:r>
          </a:p>
          <a:p>
            <a:r>
              <a:rPr lang="en-US" dirty="0"/>
              <a:t>Other Considerations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6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u="sng" dirty="0"/>
                  <a:t>Ingredient 6: </a:t>
                </a:r>
                <a:r>
                  <a:rPr lang="en-US" sz="2500" b="1" u="sng" dirty="0">
                    <a:solidFill>
                      <a:srgbClr val="FF0000"/>
                    </a:solidFill>
                  </a:rPr>
                  <a:t>Ergodic Hypothesis</a:t>
                </a:r>
                <a:r>
                  <a:rPr lang="en-US" sz="2500" dirty="0"/>
                  <a:t>:</a:t>
                </a:r>
              </a:p>
              <a:p>
                <a:pPr marL="0" indent="0">
                  <a:buNone/>
                </a:pPr>
                <a:r>
                  <a:rPr lang="en-US" sz="2500" dirty="0"/>
                  <a:t>Often in molecular dynamics simulations one is interested in some dynamical property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500" dirty="0"/>
                  <a:t>. 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500" dirty="0"/>
                  <a:t>Per </a:t>
                </a:r>
                <a:r>
                  <a:rPr lang="en-US" sz="2500" b="1" dirty="0"/>
                  <a:t>statistical thermodynamics</a:t>
                </a:r>
                <a:r>
                  <a:rPr lang="en-US" sz="2500" dirty="0"/>
                  <a:t>, a representative value of the quantity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500" dirty="0"/>
                  <a:t>  is the average value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5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US" sz="2500" dirty="0"/>
                  <a:t>, obtained by averaging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500" dirty="0"/>
                  <a:t> is over a large ensemble (i.e. over several copies; see fig. below).</a:t>
                </a:r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25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500" dirty="0"/>
                  <a:t>Practically, computing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dirty="0"/>
                  <a:t> is not feasible. Luckily, the 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ergodic hypothesis</a:t>
                </a:r>
                <a:r>
                  <a:rPr lang="en-US" sz="2500" dirty="0"/>
                  <a:t> provides a solution.  </a:t>
                </a:r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  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  <a:blipFill>
                <a:blip r:embed="rId2"/>
                <a:stretch>
                  <a:fillRect l="-800" t="-757" r="-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Ingredients of Molecular Dynamics Simulations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93F4EA79-27C5-43F0-8A11-ABBB0944AB8D}"/>
              </a:ext>
            </a:extLst>
          </p:cNvPr>
          <p:cNvGrpSpPr/>
          <p:nvPr/>
        </p:nvGrpSpPr>
        <p:grpSpPr>
          <a:xfrm>
            <a:off x="304800" y="2878475"/>
            <a:ext cx="11734800" cy="1083925"/>
            <a:chOff x="304800" y="2568797"/>
            <a:chExt cx="11734800" cy="1083925"/>
          </a:xfrm>
        </p:grpSpPr>
        <p:grpSp>
          <p:nvGrpSpPr>
            <p:cNvPr id="92" name="Group 91">
              <a:extLst>
                <a:ext uri="{FF2B5EF4-FFF2-40B4-BE49-F238E27FC236}">
                  <a16:creationId xmlns="" xmlns:a16="http://schemas.microsoft.com/office/drawing/2014/main" id="{745A5C65-0053-4F95-97ED-B6B775A0BF2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4800" y="2568797"/>
              <a:ext cx="7319809" cy="1083925"/>
              <a:chOff x="228600" y="2133600"/>
              <a:chExt cx="8051790" cy="11923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="" xmlns:a16="http://schemas.microsoft.com/office/drawing/2014/main" id="{BB1A7800-15F1-4AA1-B792-617656B270E4}"/>
                      </a:ext>
                    </a:extLst>
                  </p:cNvPr>
                  <p:cNvSpPr txBox="1"/>
                  <p:nvPr/>
                </p:nvSpPr>
                <p:spPr>
                  <a:xfrm>
                    <a:off x="4353445" y="2403157"/>
                    <a:ext cx="1704973" cy="5416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b="1" i="1" dirty="0" smtClean="0"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………….</m:t>
                          </m:r>
                        </m:oMath>
                      </m:oMathPara>
                    </a14:m>
                    <a:endParaRPr lang="en-US" sz="2600" b="1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BB1A7800-15F1-4AA1-B792-617656B270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53445" y="2403157"/>
                    <a:ext cx="1704973" cy="54168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63" name="Group 62">
                <a:extLst>
                  <a:ext uri="{FF2B5EF4-FFF2-40B4-BE49-F238E27FC236}">
                    <a16:creationId xmlns="" xmlns:a16="http://schemas.microsoft.com/office/drawing/2014/main" id="{7CBFEE00-84B6-4CF1-A81E-665DB99D49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28600" y="2133600"/>
                <a:ext cx="1192318" cy="1192318"/>
                <a:chOff x="1600199" y="4495800"/>
                <a:chExt cx="1920240" cy="1920240"/>
              </a:xfrm>
            </p:grpSpPr>
            <p:sp>
              <p:nvSpPr>
                <p:cNvPr id="64" name="TextBox 63">
                  <a:extLst>
                    <a:ext uri="{FF2B5EF4-FFF2-40B4-BE49-F238E27FC236}">
                      <a16:creationId xmlns="" xmlns:a16="http://schemas.microsoft.com/office/drawing/2014/main" id="{14C7A939-0D02-47D3-8F6F-CE26423BBBAD}"/>
                    </a:ext>
                  </a:extLst>
                </p:cNvPr>
                <p:cNvSpPr txBox="1"/>
                <p:nvPr/>
              </p:nvSpPr>
              <p:spPr>
                <a:xfrm>
                  <a:off x="1600199" y="4495800"/>
                  <a:ext cx="1920240" cy="192024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="" xmlns:a16="http://schemas.microsoft.com/office/drawing/2014/main" id="{1752CDB2-FC34-4340-8308-D281AD73ED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52600" y="4641405"/>
                  <a:ext cx="387795" cy="3877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="" xmlns:a16="http://schemas.microsoft.com/office/drawing/2014/main" id="{EA1B5CFA-7112-4BA1-83A6-EA851CF573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12605" y="4648200"/>
                  <a:ext cx="387795" cy="3877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="" xmlns:a16="http://schemas.microsoft.com/office/drawing/2014/main" id="{7DB45115-3B00-426A-AEF2-C58F7916DE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12604" y="5708205"/>
                  <a:ext cx="387795" cy="38779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="" xmlns:a16="http://schemas.microsoft.com/office/drawing/2014/main" id="{76C4774F-7DD1-4D44-8405-A06ACF596C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28800" y="5715000"/>
                  <a:ext cx="387795" cy="38779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="" xmlns:a16="http://schemas.microsoft.com/office/drawing/2014/main" id="{D0AA2433-ABAE-43CA-AD8B-8519A013BF1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52600" y="2133600"/>
                <a:ext cx="1192318" cy="1192318"/>
                <a:chOff x="1600199" y="4495800"/>
                <a:chExt cx="1920240" cy="1920240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="" xmlns:a16="http://schemas.microsoft.com/office/drawing/2014/main" id="{686AB754-33ED-4C5C-BA5C-C7F9C605AFD7}"/>
                    </a:ext>
                  </a:extLst>
                </p:cNvPr>
                <p:cNvSpPr txBox="1"/>
                <p:nvPr/>
              </p:nvSpPr>
              <p:spPr>
                <a:xfrm>
                  <a:off x="1600199" y="4495800"/>
                  <a:ext cx="1920240" cy="192024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="" xmlns:a16="http://schemas.microsoft.com/office/drawing/2014/main" id="{F97DB03F-B3EA-4A9D-B8E7-F5AD97FE8D3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04769" y="4870538"/>
                  <a:ext cx="387795" cy="3877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="" xmlns:a16="http://schemas.microsoft.com/office/drawing/2014/main" id="{8D1A79EB-39C8-4DC3-A18C-CA17F86903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18607" y="5711737"/>
                  <a:ext cx="387795" cy="3877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="" xmlns:a16="http://schemas.microsoft.com/office/drawing/2014/main" id="{5E7CB76E-A723-4043-AB6F-89226616E2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12604" y="5708205"/>
                  <a:ext cx="387795" cy="38779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="" xmlns:a16="http://schemas.microsoft.com/office/drawing/2014/main" id="{20509B89-554A-423B-8171-2F3278F371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12604" y="4714208"/>
                  <a:ext cx="387795" cy="38779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="" xmlns:a16="http://schemas.microsoft.com/office/drawing/2014/main" id="{7BF03272-6264-4BC1-980E-FAC655D464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76600" y="2133600"/>
                <a:ext cx="1192318" cy="1192318"/>
                <a:chOff x="1600199" y="4495800"/>
                <a:chExt cx="1920240" cy="1920240"/>
              </a:xfrm>
            </p:grpSpPr>
            <p:sp>
              <p:nvSpPr>
                <p:cNvPr id="76" name="TextBox 75">
                  <a:extLst>
                    <a:ext uri="{FF2B5EF4-FFF2-40B4-BE49-F238E27FC236}">
                      <a16:creationId xmlns="" xmlns:a16="http://schemas.microsoft.com/office/drawing/2014/main" id="{574987C5-1807-44C6-A24F-9DC7A26FD884}"/>
                    </a:ext>
                  </a:extLst>
                </p:cNvPr>
                <p:cNvSpPr txBox="1"/>
                <p:nvPr/>
              </p:nvSpPr>
              <p:spPr>
                <a:xfrm>
                  <a:off x="1600199" y="4495800"/>
                  <a:ext cx="1920240" cy="192024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="" xmlns:a16="http://schemas.microsoft.com/office/drawing/2014/main" id="{3A0D3CE6-D1C9-4521-B661-E961A97BD1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69523" y="5455919"/>
                  <a:ext cx="387795" cy="3877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="" xmlns:a16="http://schemas.microsoft.com/office/drawing/2014/main" id="{B4291CD3-4685-4383-A3ED-62668492279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18607" y="5711737"/>
                  <a:ext cx="387795" cy="3877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="" xmlns:a16="http://schemas.microsoft.com/office/drawing/2014/main" id="{366ECB79-8E22-4E3B-BFDF-575CA74946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16974" y="4835302"/>
                  <a:ext cx="387795" cy="38779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="" xmlns:a16="http://schemas.microsoft.com/office/drawing/2014/main" id="{19B466DF-344D-485A-B2F0-BBBA8409B3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12604" y="4714208"/>
                  <a:ext cx="387795" cy="38779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63DCDCD5-66BE-41E9-898A-8268E5E43C7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012180" y="2187795"/>
                <a:ext cx="1083925" cy="1083925"/>
                <a:chOff x="1046729" y="4495800"/>
                <a:chExt cx="1920240" cy="1920240"/>
              </a:xfrm>
            </p:grpSpPr>
            <p:sp>
              <p:nvSpPr>
                <p:cNvPr id="82" name="TextBox 81">
                  <a:extLst>
                    <a:ext uri="{FF2B5EF4-FFF2-40B4-BE49-F238E27FC236}">
                      <a16:creationId xmlns="" xmlns:a16="http://schemas.microsoft.com/office/drawing/2014/main" id="{CC47CBF3-E9DB-4FEC-8610-4ADA618C5F99}"/>
                    </a:ext>
                  </a:extLst>
                </p:cNvPr>
                <p:cNvSpPr txBox="1"/>
                <p:nvPr/>
              </p:nvSpPr>
              <p:spPr>
                <a:xfrm>
                  <a:off x="1046729" y="4495800"/>
                  <a:ext cx="1920240" cy="192024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="" xmlns:a16="http://schemas.microsoft.com/office/drawing/2014/main" id="{351A6ABF-47A0-4D72-90E0-B2BEDCC6F2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27523" y="5944627"/>
                  <a:ext cx="387795" cy="3877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="" xmlns:a16="http://schemas.microsoft.com/office/drawing/2014/main" id="{18A7C734-1A64-48D9-AFF0-6F527DA56C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42743" y="4739653"/>
                  <a:ext cx="387795" cy="3877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="" xmlns:a16="http://schemas.microsoft.com/office/drawing/2014/main" id="{1F4A7861-970F-4706-B68B-F055561EE8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380023" y="5220215"/>
                  <a:ext cx="387795" cy="38779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="" xmlns:a16="http://schemas.microsoft.com/office/drawing/2014/main" id="{A98A7505-B578-48EE-8193-F5D81D9835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42743" y="5391250"/>
                  <a:ext cx="387795" cy="38779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8" name="Straight Arrow Connector 87">
                <a:extLst>
                  <a:ext uri="{FF2B5EF4-FFF2-40B4-BE49-F238E27FC236}">
                    <a16:creationId xmlns="" xmlns:a16="http://schemas.microsoft.com/office/drawing/2014/main" id="{89CFD03F-3901-4996-8856-6EBF47FA9C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1840" y="2693253"/>
                <a:ext cx="1178550" cy="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="" xmlns:a16="http://schemas.microsoft.com/office/drawing/2014/main" id="{4D9883E8-9A65-4BC0-B1DE-F33529505014}"/>
                    </a:ext>
                  </a:extLst>
                </p:cNvPr>
                <p:cNvSpPr txBox="1"/>
                <p:nvPr/>
              </p:nvSpPr>
              <p:spPr>
                <a:xfrm>
                  <a:off x="7696200" y="2668008"/>
                  <a:ext cx="4343400" cy="913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a14:m>
                  <a:r>
                    <a:rPr lang="en-US" sz="2600" b="1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 is the value of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en-US" sz="2600" b="1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 averaged over a large ensemble</a:t>
                  </a: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4D9883E8-9A65-4BC0-B1DE-F335295050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6200" y="2668008"/>
                  <a:ext cx="4343400" cy="913392"/>
                </a:xfrm>
                <a:prstGeom prst="rect">
                  <a:avLst/>
                </a:prstGeom>
                <a:blipFill>
                  <a:blip r:embed="rId4"/>
                  <a:stretch>
                    <a:fillRect l="-2528" t="-3333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="" xmlns:a16="http://schemas.microsoft.com/office/drawing/2014/main" id="{BF4EE22A-5F2A-4980-89B1-7842C3FD7520}"/>
                  </a:ext>
                </a:extLst>
              </p:cNvPr>
              <p:cNvSpPr/>
              <p:nvPr/>
            </p:nvSpPr>
            <p:spPr>
              <a:xfrm>
                <a:off x="152400" y="5000238"/>
                <a:ext cx="11887200" cy="12481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500" b="1" u="sng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Ergodic Hypothesis</a:t>
                </a:r>
                <a:r>
                  <a:rPr lang="en-US" sz="25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: </a:t>
                </a:r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 </a:t>
                </a:r>
                <a:r>
                  <a:rPr lang="en-US" sz="2500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time averaged value </a:t>
                </a:r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over a long time span in only a </a:t>
                </a:r>
                <a:r>
                  <a:rPr lang="en-US" sz="2500" b="1" i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single copy</a:t>
                </a:r>
                <a:r>
                  <a:rPr lang="en-US" sz="2500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of the system, denoted by</a:t>
                </a:r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is equal to the emsemble average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 that is, 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F4EE22A-5F2A-4980-89B1-7842C3FD75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000238"/>
                <a:ext cx="11887200" cy="1248162"/>
              </a:xfrm>
              <a:prstGeom prst="rect">
                <a:avLst/>
              </a:prstGeom>
              <a:blipFill>
                <a:blip r:embed="rId5"/>
                <a:stretch>
                  <a:fillRect l="-821" t="-3415" b="-107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883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6EB9FB2F-3FB9-4D13-B387-A1E2A72C1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0"/>
            <a:ext cx="12192000" cy="5638800"/>
          </a:xfrm>
        </p:spPr>
        <p:txBody>
          <a:bodyPr/>
          <a:lstStyle/>
          <a:p>
            <a:pPr marL="0" indent="0">
              <a:buNone/>
            </a:pPr>
            <a:r>
              <a:rPr lang="en-US" sz="2500" b="1" u="sng" dirty="0">
                <a:solidFill>
                  <a:srgbClr val="FF0000"/>
                </a:solidFill>
              </a:rPr>
              <a:t>Temperature Control in NVT simulation</a:t>
            </a:r>
            <a:r>
              <a:rPr lang="en-US" sz="2500" dirty="0"/>
              <a:t>: </a:t>
            </a:r>
          </a:p>
          <a:p>
            <a:pPr marL="0" indent="0">
              <a:buNone/>
            </a:pPr>
            <a:r>
              <a:rPr lang="en-US" altLang="en-US" sz="2500" b="1" dirty="0"/>
              <a:t>(</a:t>
            </a:r>
            <a:r>
              <a:rPr lang="en-US" altLang="en-US" sz="2500" b="1" dirty="0" err="1"/>
              <a:t>i</a:t>
            </a:r>
            <a:r>
              <a:rPr lang="en-US" altLang="en-US" sz="2500" b="1" dirty="0"/>
              <a:t>) Velocity scaling method</a:t>
            </a:r>
          </a:p>
          <a:p>
            <a:pPr lvl="1"/>
            <a:r>
              <a:rPr lang="en-US" altLang="en-US" sz="2500" dirty="0"/>
              <a:t>Scale velocities to match the target temperature [easy to implement]</a:t>
            </a:r>
          </a:p>
          <a:p>
            <a:pPr lvl="1"/>
            <a:r>
              <a:rPr lang="en-US" altLang="en-US" sz="2500" dirty="0"/>
              <a:t>Efficient, but does not correctly describe dynamics</a:t>
            </a:r>
          </a:p>
          <a:p>
            <a:pPr marL="457200" lvl="1" indent="0">
              <a:buNone/>
            </a:pPr>
            <a:endParaRPr lang="en-US" altLang="en-US" sz="2500" dirty="0"/>
          </a:p>
          <a:p>
            <a:pPr marL="0" indent="0">
              <a:buNone/>
            </a:pPr>
            <a:r>
              <a:rPr lang="en-US" altLang="en-US" sz="2500" b="1" dirty="0"/>
              <a:t>(ii) Nose-Hoover thermostat</a:t>
            </a:r>
          </a:p>
          <a:p>
            <a:pPr lvl="1"/>
            <a:r>
              <a:rPr lang="en-US" altLang="en-US" sz="2500" dirty="0"/>
              <a:t>Fictitious degree of freedom is added but correctly describes NVT dynamics</a:t>
            </a:r>
          </a:p>
          <a:p>
            <a:pPr lvl="1"/>
            <a:r>
              <a:rPr lang="en-US" altLang="en-US" sz="2500" dirty="0"/>
              <a:t>Can cause temperature to fluctuate; not so easy to implement </a:t>
            </a:r>
          </a:p>
          <a:p>
            <a:pPr marL="457200" lvl="1" indent="0">
              <a:buNone/>
            </a:pPr>
            <a:endParaRPr lang="en-US" altLang="en-US" sz="2500" dirty="0"/>
          </a:p>
          <a:p>
            <a:pPr marL="0" indent="0">
              <a:buNone/>
            </a:pPr>
            <a:r>
              <a:rPr lang="en-US" altLang="en-US" sz="2500" b="1" dirty="0"/>
              <a:t>(iii) Berendsen thermostat</a:t>
            </a:r>
          </a:p>
          <a:p>
            <a:pPr lvl="1"/>
            <a:r>
              <a:rPr lang="en-US" altLang="en-US" sz="2500" dirty="0"/>
              <a:t>Scales velocities to match temperature</a:t>
            </a:r>
          </a:p>
          <a:p>
            <a:pPr lvl="1"/>
            <a:r>
              <a:rPr lang="en-US" altLang="en-US" sz="2500" dirty="0"/>
              <a:t>Good compromise between the (</a:t>
            </a:r>
            <a:r>
              <a:rPr lang="en-US" altLang="en-US" sz="2500" dirty="0" err="1"/>
              <a:t>i</a:t>
            </a:r>
            <a:r>
              <a:rPr lang="en-US" altLang="en-US" sz="2500" dirty="0"/>
              <a:t>) and (ii); okay to use in simulations   </a:t>
            </a:r>
          </a:p>
          <a:p>
            <a:pPr lvl="1"/>
            <a:endParaRPr lang="en-US" altLang="en-US" sz="2400" dirty="0"/>
          </a:p>
          <a:p>
            <a:pPr lvl="1"/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Considerations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16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dirty="0">
                    <a:solidFill>
                      <a:srgbClr val="FF0000"/>
                    </a:solidFill>
                  </a:rPr>
                  <a:t>Initial velocities: Maxwell-Boltzmann velocity distribution</a:t>
                </a:r>
                <a:r>
                  <a:rPr lang="en-US" sz="2500" dirty="0"/>
                  <a:t> </a:t>
                </a:r>
                <a:endParaRPr lang="en-US" altLang="en-US" sz="2500" b="1" dirty="0"/>
              </a:p>
              <a:p>
                <a:r>
                  <a:rPr lang="en-US" altLang="en-US" sz="2500" dirty="0"/>
                  <a:t>The Maxwell-Boltzmann (MB) probability of finding a particle with speed </a:t>
                </a:r>
                <a:r>
                  <a:rPr lang="en-US" altLang="en-US" sz="25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en-US" sz="25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en-US" sz="2500" dirty="0"/>
                  <a:t> at a given temperature </a:t>
                </a:r>
                <a:r>
                  <a:rPr lang="en-US" alt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en-US" altLang="en-US" sz="2500" dirty="0"/>
              </a:p>
              <a:p>
                <a:endParaRPr lang="en-US" altLang="en-US" sz="2500" dirty="0"/>
              </a:p>
              <a:p>
                <a:pPr marL="0" indent="0">
                  <a:buNone/>
                </a:pPr>
                <a:endParaRPr lang="en-US" altLang="en-US" sz="2500" dirty="0"/>
              </a:p>
              <a:p>
                <a:pPr lvl="1"/>
                <a:r>
                  <a:rPr lang="en-US" altLang="en-US" sz="2500" dirty="0"/>
                  <a:t>Same for </a:t>
                </a:r>
                <a:r>
                  <a:rPr lang="en-US" altLang="en-US" sz="25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en-US" sz="25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en-US" sz="2500" dirty="0"/>
                  <a:t> and</a:t>
                </a:r>
                <a:r>
                  <a:rPr lang="en-US" alt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en-US" sz="25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en-US" sz="2500" dirty="0"/>
                  <a:t> </a:t>
                </a:r>
              </a:p>
              <a:p>
                <a:pPr marL="57150" indent="0">
                  <a:buNone/>
                </a:pPr>
                <a:endParaRPr lang="en-US" altLang="en-US" sz="800" dirty="0"/>
              </a:p>
              <a:p>
                <a:r>
                  <a:rPr lang="en-US" altLang="en-US" sz="2500" dirty="0"/>
                  <a:t>Generate random initial atomic velocities using the </a:t>
                </a:r>
              </a:p>
              <a:p>
                <a:pPr marL="0" indent="0">
                  <a:buNone/>
                </a:pPr>
                <a:endParaRPr lang="en-US" altLang="en-US" sz="800" dirty="0"/>
              </a:p>
              <a:p>
                <a:r>
                  <a:rPr lang="en-US" altLang="en-US" sz="2500" dirty="0"/>
                  <a:t>Use the </a:t>
                </a:r>
                <a:r>
                  <a:rPr lang="en-US" altLang="en-US" sz="2500" dirty="0">
                    <a:solidFill>
                      <a:srgbClr val="FF0000"/>
                    </a:solidFill>
                  </a:rPr>
                  <a:t>equipartition theorem to  scale each initial velocity</a:t>
                </a:r>
                <a:r>
                  <a:rPr lang="en-US" altLang="en-US" sz="2500" dirty="0"/>
                  <a:t> by a factor </a:t>
                </a:r>
                <a14:m>
                  <m:oMath xmlns:m="http://schemas.openxmlformats.org/officeDocument/2006/math">
                    <m:r>
                      <a:rPr lang="en-US" altLang="en-US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en-US" sz="2500" dirty="0"/>
                  <a:t> so that the kinetic energy matches the temperature </a:t>
                </a:r>
                <a:r>
                  <a:rPr lang="en-US" alt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sz="2500" dirty="0"/>
                  <a:t> :</a:t>
                </a:r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  <a:blipFill>
                <a:blip r:embed="rId3"/>
                <a:stretch>
                  <a:fillRect l="-800" t="-757" r="-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Considerations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aphicFrame>
        <p:nvGraphicFramePr>
          <p:cNvPr id="7" name="Object 1032">
            <a:extLst>
              <a:ext uri="{FF2B5EF4-FFF2-40B4-BE49-F238E27FC236}">
                <a16:creationId xmlns="" xmlns:a16="http://schemas.microsoft.com/office/drawing/2014/main" id="{2A525536-B8ED-43B5-9A19-1F9CC6A0F70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569296" y="1981200"/>
          <a:ext cx="5117504" cy="1056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4" imgW="2336760" imgH="482400" progId="Equation.DSMT4">
                  <p:embed/>
                </p:oleObj>
              </mc:Choice>
              <mc:Fallback>
                <p:oleObj name="Equation" r:id="rId4" imgW="2336760" imgH="482400" progId="Equation.DSMT4">
                  <p:embed/>
                  <p:pic>
                    <p:nvPicPr>
                      <p:cNvPr id="7" name="Object 1032">
                        <a:extLst>
                          <a:ext uri="{FF2B5EF4-FFF2-40B4-BE49-F238E27FC236}">
                            <a16:creationId xmlns="" xmlns:a16="http://schemas.microsoft.com/office/drawing/2014/main" id="{2A525536-B8ED-43B5-9A19-1F9CC6A0F7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9296" y="1981200"/>
                        <a:ext cx="5117504" cy="1056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34">
            <a:extLst>
              <a:ext uri="{FF2B5EF4-FFF2-40B4-BE49-F238E27FC236}">
                <a16:creationId xmlns="" xmlns:a16="http://schemas.microsoft.com/office/drawing/2014/main" id="{7F04A7D5-B343-43C0-9C86-523FF8AF0E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59325" y="5029200"/>
          <a:ext cx="3317875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6" imgW="1371600" imgH="469800" progId="Equation.DSMT4">
                  <p:embed/>
                </p:oleObj>
              </mc:Choice>
              <mc:Fallback>
                <p:oleObj name="Equation" r:id="rId6" imgW="1371600" imgH="469800" progId="Equation.DSMT4">
                  <p:embed/>
                  <p:pic>
                    <p:nvPicPr>
                      <p:cNvPr id="8" name="Object 1034">
                        <a:extLst>
                          <a:ext uri="{FF2B5EF4-FFF2-40B4-BE49-F238E27FC236}">
                            <a16:creationId xmlns="" xmlns:a16="http://schemas.microsoft.com/office/drawing/2014/main" id="{7F04A7D5-B343-43C0-9C86-523FF8AF0E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9325" y="5029200"/>
                        <a:ext cx="3317875" cy="113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278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700" b="1" u="sng" dirty="0">
                    <a:solidFill>
                      <a:srgbClr val="FF0000"/>
                    </a:solidFill>
                  </a:rPr>
                  <a:t>Choosing the time molecular dynamics step </a:t>
                </a:r>
                <a14:m>
                  <m:oMath xmlns:m="http://schemas.openxmlformats.org/officeDocument/2006/math">
                    <m:r>
                      <a:rPr lang="en-US" sz="27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7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7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altLang="en-US" sz="800" dirty="0"/>
              </a:p>
              <a:p>
                <a:pPr marL="0" indent="0">
                  <a:buNone/>
                </a:pPr>
                <a:endParaRPr lang="en-US" altLang="en-US" sz="800" dirty="0"/>
              </a:p>
              <a:p>
                <a:pPr marL="0" indent="0">
                  <a:buNone/>
                </a:pPr>
                <a:endParaRPr lang="en-US" altLang="en-US" sz="800" dirty="0"/>
              </a:p>
              <a:p>
                <a:r>
                  <a:rPr lang="en-US" altLang="en-US" sz="2700" dirty="0"/>
                  <a:t> </a:t>
                </a:r>
                <a14:m>
                  <m:oMath xmlns:m="http://schemas.openxmlformats.org/officeDocument/2006/math">
                    <m:r>
                      <a:rPr lang="en-US" sz="2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en-US" sz="2700" dirty="0"/>
                  <a:t> cannot be chosen to be too big other energy conservation will be destroyed</a:t>
                </a:r>
              </a:p>
              <a:p>
                <a:endParaRPr lang="en-US" altLang="en-US" sz="2700" dirty="0"/>
              </a:p>
              <a:p>
                <a:r>
                  <a:rPr lang="en-US" altLang="en-US" sz="2700" dirty="0"/>
                  <a:t>Typically, </a:t>
                </a:r>
                <a14:m>
                  <m:oMath xmlns:m="http://schemas.openxmlformats.org/officeDocument/2006/math">
                    <m:r>
                      <a:rPr lang="en-US" sz="2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4 </m:t>
                    </m:r>
                    <m:r>
                      <m:rPr>
                        <m:sty m:val="p"/>
                      </m:rPr>
                      <a:rPr lang="en-US" sz="2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en-US" altLang="en-US" sz="2700" dirty="0"/>
                  <a:t> is employed  [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en-US" altLang="en-US" sz="2700" dirty="0"/>
                  <a:t> denotes “femto-seconds” i.e. </a:t>
                </a:r>
                <a14:m>
                  <m:oMath xmlns:m="http://schemas.openxmlformats.org/officeDocument/2006/math">
                    <m:r>
                      <a:rPr lang="en-US" sz="2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sz="2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fs</m:t>
                    </m:r>
                    <m:r>
                      <a:rPr lang="en-US" sz="2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7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en-US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en-US" altLang="en-US" sz="2700" dirty="0"/>
                  <a:t>].     </a:t>
                </a:r>
              </a:p>
              <a:p>
                <a:endParaRPr lang="en-US" altLang="en-US" sz="2700" dirty="0"/>
              </a:p>
              <a:p>
                <a:r>
                  <a:rPr lang="en-US" altLang="en-US" sz="2700" dirty="0"/>
                  <a:t>It is fairly common to use </a:t>
                </a:r>
                <a14:m>
                  <m:oMath xmlns:m="http://schemas.openxmlformats.org/officeDocument/2006/math">
                    <m:r>
                      <a:rPr lang="en-US" sz="2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US" sz="2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en-US" altLang="en-US" sz="2700" dirty="0"/>
                  <a:t> in practice</a:t>
                </a:r>
              </a:p>
              <a:p>
                <a:pPr marL="0" indent="0">
                  <a:buNone/>
                </a:pPr>
                <a:endParaRPr lang="en-US" altLang="en-US" sz="2700" dirty="0"/>
              </a:p>
              <a:p>
                <a:r>
                  <a:rPr lang="en-US" altLang="en-US" sz="2700" dirty="0"/>
                  <a:t>If the computational cost is very cheap or if highly accurate dynamical results are required, then choose </a:t>
                </a:r>
                <a14:m>
                  <m:oMath xmlns:m="http://schemas.openxmlformats.org/officeDocument/2006/math">
                    <m:r>
                      <a:rPr lang="en-US" sz="2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en-US" sz="2700" dirty="0"/>
                  <a:t> as small as possible. E.g. </a:t>
                </a:r>
                <a14:m>
                  <m:oMath xmlns:m="http://schemas.openxmlformats.org/officeDocument/2006/math">
                    <m:r>
                      <a:rPr lang="en-US" sz="2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 </m:t>
                    </m:r>
                    <m:r>
                      <m:rPr>
                        <m:sty m:val="p"/>
                      </m:rPr>
                      <a:rPr lang="en-US" sz="2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en-US" altLang="en-US" sz="2700" dirty="0"/>
                  <a:t>  is considered small</a:t>
                </a:r>
              </a:p>
              <a:p>
                <a:pPr marL="0" indent="0">
                  <a:buNone/>
                </a:pPr>
                <a:endParaRPr lang="en-US" alt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  <a:blipFill>
                <a:blip r:embed="rId2"/>
                <a:stretch>
                  <a:fillRect l="-950" t="-973" r="-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Considerations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742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Dynamics in Action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1D5B089-F873-4D08-8FB5-608444FD2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0"/>
            <a:ext cx="5501201" cy="685800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="" xmlns:a16="http://schemas.microsoft.com/office/drawing/2014/main" id="{7571CA46-47D0-4A90-A787-97038C17CEF2}"/>
              </a:ext>
            </a:extLst>
          </p:cNvPr>
          <p:cNvSpPr txBox="1">
            <a:spLocks/>
          </p:cNvSpPr>
          <p:nvPr/>
        </p:nvSpPr>
        <p:spPr bwMode="auto">
          <a:xfrm>
            <a:off x="381000" y="2133600"/>
            <a:ext cx="4800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59D"/>
              </a:buClr>
              <a:buSzPct val="75000"/>
              <a:buFont typeface="Webdings" panose="05030102010509060703" pitchFamily="18" charset="2"/>
              <a:buChar char="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ebdings" panose="05030102010509060703" pitchFamily="18" charset="2"/>
              <a:buChar char=""/>
              <a:defRPr sz="290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CMU Sans Serif" panose="02000603000000000000" pitchFamily="2" charset="0"/>
              <a:buChar char=""/>
              <a:defRPr sz="260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Char char=""/>
              <a:defRPr sz="220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</a:rPr>
              <a:t>Molecular dynamics simulations </a:t>
            </a:r>
            <a:r>
              <a:rPr lang="en-US" sz="2600" dirty="0">
                <a:solidFill>
                  <a:srgbClr val="333399"/>
                </a:solidFill>
              </a:rPr>
              <a:t>of a charged metal ion interacting with water molecules at room temperature (300 K).</a:t>
            </a:r>
          </a:p>
          <a:p>
            <a:pPr marL="0" indent="0">
              <a:buNone/>
            </a:pPr>
            <a:endParaRPr lang="en-US" sz="26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14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2">
            <a:extLst>
              <a:ext uri="{FF2B5EF4-FFF2-40B4-BE49-F238E27FC236}">
                <a16:creationId xmlns="" xmlns:a16="http://schemas.microsoft.com/office/drawing/2014/main" id="{7E21EDCB-729E-4B38-A1A3-550F39592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733800"/>
            <a:ext cx="6543851" cy="401638"/>
          </a:xfrm>
          <a:prstGeom prst="rect">
            <a:avLst/>
          </a:prstGeom>
          <a:gradFill rotWithShape="0">
            <a:gsLst>
              <a:gs pos="0">
                <a:srgbClr val="FFFF00">
                  <a:gamma/>
                  <a:tint val="0"/>
                  <a:invGamma/>
                </a:srgbClr>
              </a:gs>
              <a:gs pos="100000">
                <a:srgbClr val="FF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62F53DC-BBD8-46F4-B553-B8E95296EEC7}"/>
              </a:ext>
            </a:extLst>
          </p:cNvPr>
          <p:cNvGrpSpPr/>
          <p:nvPr/>
        </p:nvGrpSpPr>
        <p:grpSpPr>
          <a:xfrm>
            <a:off x="5257800" y="6172200"/>
            <a:ext cx="3733800" cy="533400"/>
            <a:chOff x="2590800" y="6057900"/>
            <a:chExt cx="3733800" cy="533400"/>
          </a:xfrm>
          <a:solidFill>
            <a:schemeClr val="bg1">
              <a:lumMod val="95000"/>
            </a:schemeClr>
          </a:solidFill>
        </p:grpSpPr>
        <p:sp>
          <p:nvSpPr>
            <p:cNvPr id="11" name="Rectangle 22">
              <a:extLst>
                <a:ext uri="{FF2B5EF4-FFF2-40B4-BE49-F238E27FC236}">
                  <a16:creationId xmlns="" xmlns:a16="http://schemas.microsoft.com/office/drawing/2014/main" id="{618429CA-A133-4BFF-8FEE-FF2E62E77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6057900"/>
              <a:ext cx="3733800" cy="5334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8">
              <a:extLst>
                <a:ext uri="{FF2B5EF4-FFF2-40B4-BE49-F238E27FC236}">
                  <a16:creationId xmlns="" xmlns:a16="http://schemas.microsoft.com/office/drawing/2014/main" id="{24795397-6741-482B-8160-501B6069F4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6070600"/>
              <a:ext cx="3489325" cy="4572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dirty="0"/>
                <a:t>Calculate results and finish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EC50F5B-1225-421E-90A1-3A717CAD7310}"/>
              </a:ext>
            </a:extLst>
          </p:cNvPr>
          <p:cNvGrpSpPr/>
          <p:nvPr/>
        </p:nvGrpSpPr>
        <p:grpSpPr>
          <a:xfrm>
            <a:off x="4581344" y="152400"/>
            <a:ext cx="4800600" cy="685800"/>
            <a:chOff x="2311400" y="914400"/>
            <a:chExt cx="4800600" cy="685800"/>
          </a:xfrm>
        </p:grpSpPr>
        <p:sp>
          <p:nvSpPr>
            <p:cNvPr id="14" name="Rectangle 18">
              <a:extLst>
                <a:ext uri="{FF2B5EF4-FFF2-40B4-BE49-F238E27FC236}">
                  <a16:creationId xmlns="" xmlns:a16="http://schemas.microsoft.com/office/drawing/2014/main" id="{BE8575C7-75A7-465A-9F44-B5184B824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400" y="914400"/>
              <a:ext cx="4800600" cy="685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3">
              <a:extLst>
                <a:ext uri="{FF2B5EF4-FFF2-40B4-BE49-F238E27FC236}">
                  <a16:creationId xmlns="" xmlns:a16="http://schemas.microsoft.com/office/drawing/2014/main" id="{94C45F10-4CB2-49C8-8D84-DC174E36E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400" y="1066800"/>
              <a:ext cx="38862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dirty="0"/>
                <a:t>Set initial conditions              and</a:t>
              </a:r>
            </a:p>
          </p:txBody>
        </p:sp>
        <p:graphicFrame>
          <p:nvGraphicFramePr>
            <p:cNvPr id="16" name="Object 10">
              <a:extLst>
                <a:ext uri="{FF2B5EF4-FFF2-40B4-BE49-F238E27FC236}">
                  <a16:creationId xmlns="" xmlns:a16="http://schemas.microsoft.com/office/drawing/2014/main" id="{713AB9CD-6A2A-45AC-8F5C-45DEF67D659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4605244"/>
                </p:ext>
              </p:extLst>
            </p:nvPr>
          </p:nvGraphicFramePr>
          <p:xfrm>
            <a:off x="4969056" y="1066800"/>
            <a:ext cx="55245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4" name="Equation" r:id="rId3" imgW="355320" imgH="228600" progId="Equation.DSMT4">
                    <p:embed/>
                  </p:oleObj>
                </mc:Choice>
                <mc:Fallback>
                  <p:oleObj name="Equation" r:id="rId3" imgW="355320" imgH="228600" progId="Equation.DSMT4">
                    <p:embed/>
                    <p:pic>
                      <p:nvPicPr>
                        <p:cNvPr id="21514" name="Object 10">
                          <a:extLst>
                            <a:ext uri="{FF2B5EF4-FFF2-40B4-BE49-F238E27FC236}">
                              <a16:creationId xmlns="" xmlns:a16="http://schemas.microsoft.com/office/drawing/2014/main" id="{273E5387-73DC-4E67-95FE-5AF89BEA05E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9056" y="1066800"/>
                          <a:ext cx="552450" cy="431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1">
              <a:extLst>
                <a:ext uri="{FF2B5EF4-FFF2-40B4-BE49-F238E27FC236}">
                  <a16:creationId xmlns="" xmlns:a16="http://schemas.microsoft.com/office/drawing/2014/main" id="{9B5CAFD3-2C76-4D15-8359-FFE593A6240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4028264"/>
                </p:ext>
              </p:extLst>
            </p:nvPr>
          </p:nvGraphicFramePr>
          <p:xfrm>
            <a:off x="6112056" y="1022170"/>
            <a:ext cx="815975" cy="473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5" name="Equation" r:id="rId5" imgW="393480" imgH="228600" progId="Equation.3">
                    <p:embed/>
                  </p:oleObj>
                </mc:Choice>
                <mc:Fallback>
                  <p:oleObj name="Equation" r:id="rId5" imgW="393480" imgH="228600" progId="Equation.3">
                    <p:embed/>
                    <p:pic>
                      <p:nvPicPr>
                        <p:cNvPr id="21515" name="Object 11">
                          <a:extLst>
                            <a:ext uri="{FF2B5EF4-FFF2-40B4-BE49-F238E27FC236}">
                              <a16:creationId xmlns="" xmlns:a16="http://schemas.microsoft.com/office/drawing/2014/main" id="{C4A1BD6A-997A-42FC-A67A-540DC0323C8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2056" y="1022170"/>
                          <a:ext cx="815975" cy="473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4C012B5-BD74-4C28-A016-FB4905A6EA50}"/>
              </a:ext>
            </a:extLst>
          </p:cNvPr>
          <p:cNvGrpSpPr/>
          <p:nvPr/>
        </p:nvGrpSpPr>
        <p:grpSpPr>
          <a:xfrm>
            <a:off x="5571944" y="1143000"/>
            <a:ext cx="2895600" cy="533400"/>
            <a:chOff x="3048000" y="1866900"/>
            <a:chExt cx="2895600" cy="533400"/>
          </a:xfrm>
          <a:solidFill>
            <a:schemeClr val="bg1">
              <a:lumMod val="95000"/>
            </a:schemeClr>
          </a:solidFill>
        </p:grpSpPr>
        <p:sp>
          <p:nvSpPr>
            <p:cNvPr id="19" name="Rectangle 19">
              <a:extLst>
                <a:ext uri="{FF2B5EF4-FFF2-40B4-BE49-F238E27FC236}">
                  <a16:creationId xmlns="" xmlns:a16="http://schemas.microsoft.com/office/drawing/2014/main" id="{59C81803-90E9-4BCE-BA34-55E273A37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866900"/>
              <a:ext cx="2895600" cy="5334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4">
              <a:extLst>
                <a:ext uri="{FF2B5EF4-FFF2-40B4-BE49-F238E27FC236}">
                  <a16:creationId xmlns="" xmlns:a16="http://schemas.microsoft.com/office/drawing/2014/main" id="{5CD93520-47F9-4BCC-AE31-F4FC04278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292" y="1866900"/>
              <a:ext cx="1986441" cy="46166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dirty="0"/>
                <a:t>Get the forces </a:t>
              </a:r>
            </a:p>
          </p:txBody>
        </p:sp>
        <p:graphicFrame>
          <p:nvGraphicFramePr>
            <p:cNvPr id="21" name="Object 12">
              <a:extLst>
                <a:ext uri="{FF2B5EF4-FFF2-40B4-BE49-F238E27FC236}">
                  <a16:creationId xmlns="" xmlns:a16="http://schemas.microsoft.com/office/drawing/2014/main" id="{BE313477-276B-49EF-A3F1-66D4E0212AC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7167394"/>
                </p:ext>
              </p:extLst>
            </p:nvPr>
          </p:nvGraphicFramePr>
          <p:xfrm>
            <a:off x="5041900" y="1892300"/>
            <a:ext cx="787400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" name="Equation" r:id="rId7" imgW="380880" imgH="228600" progId="Equation.3">
                    <p:embed/>
                  </p:oleObj>
                </mc:Choice>
                <mc:Fallback>
                  <p:oleObj name="Equation" r:id="rId7" imgW="380880" imgH="228600" progId="Equation.3">
                    <p:embed/>
                    <p:pic>
                      <p:nvPicPr>
                        <p:cNvPr id="21516" name="Object 12">
                          <a:extLst>
                            <a:ext uri="{FF2B5EF4-FFF2-40B4-BE49-F238E27FC236}">
                              <a16:creationId xmlns="" xmlns:a16="http://schemas.microsoft.com/office/drawing/2014/main" id="{6A01340C-6545-49A5-9E33-1DE13EF2AF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1900" y="1892300"/>
                          <a:ext cx="787400" cy="444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68BE5EF-56B9-4AF9-9E03-F15ACCA6065F}"/>
              </a:ext>
            </a:extLst>
          </p:cNvPr>
          <p:cNvGrpSpPr/>
          <p:nvPr/>
        </p:nvGrpSpPr>
        <p:grpSpPr>
          <a:xfrm>
            <a:off x="4953000" y="2044706"/>
            <a:ext cx="4493539" cy="1460494"/>
            <a:chOff x="2286000" y="2514600"/>
            <a:chExt cx="4493539" cy="1592263"/>
          </a:xfrm>
          <a:solidFill>
            <a:schemeClr val="bg1">
              <a:lumMod val="95000"/>
            </a:schemeClr>
          </a:solidFill>
        </p:grpSpPr>
        <p:sp>
          <p:nvSpPr>
            <p:cNvPr id="23" name="Rectangle 20">
              <a:extLst>
                <a:ext uri="{FF2B5EF4-FFF2-40B4-BE49-F238E27FC236}">
                  <a16:creationId xmlns="" xmlns:a16="http://schemas.microsoft.com/office/drawing/2014/main" id="{2F4677AF-CE1C-494E-8435-FB22017BE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2514600"/>
              <a:ext cx="4343400" cy="15240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5">
              <a:extLst>
                <a:ext uri="{FF2B5EF4-FFF2-40B4-BE49-F238E27FC236}">
                  <a16:creationId xmlns="" xmlns:a16="http://schemas.microsoft.com/office/drawing/2014/main" id="{F2D6B5D3-E212-44CE-9FA4-54473AC85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0" y="2616200"/>
              <a:ext cx="4493539" cy="70464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dirty="0"/>
                <a:t>Use forces to </a:t>
              </a:r>
              <a:r>
                <a:rPr lang="en-US" altLang="en-US" dirty="0" err="1"/>
                <a:t>olve</a:t>
              </a:r>
              <a:r>
                <a:rPr lang="en-US" altLang="en-US" dirty="0"/>
                <a:t> the equations of motion</a:t>
              </a:r>
            </a:p>
            <a:p>
              <a:pPr algn="ctr"/>
              <a:r>
                <a:rPr lang="en-US" altLang="en-US" dirty="0"/>
                <a:t>numerically over a short step </a:t>
              </a:r>
            </a:p>
          </p:txBody>
        </p:sp>
        <p:graphicFrame>
          <p:nvGraphicFramePr>
            <p:cNvPr id="25" name="Object 13">
              <a:extLst>
                <a:ext uri="{FF2B5EF4-FFF2-40B4-BE49-F238E27FC236}">
                  <a16:creationId xmlns="" xmlns:a16="http://schemas.microsoft.com/office/drawing/2014/main" id="{AB96358D-2975-4340-8A4C-182AE71016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0265023"/>
                </p:ext>
              </p:extLst>
            </p:nvPr>
          </p:nvGraphicFramePr>
          <p:xfrm>
            <a:off x="3408363" y="3352800"/>
            <a:ext cx="2012950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7" name="Equation" r:id="rId9" imgW="1054080" imgH="228600" progId="Equation.3">
                    <p:embed/>
                  </p:oleObj>
                </mc:Choice>
                <mc:Fallback>
                  <p:oleObj name="Equation" r:id="rId9" imgW="1054080" imgH="228600" progId="Equation.3">
                    <p:embed/>
                    <p:pic>
                      <p:nvPicPr>
                        <p:cNvPr id="21517" name="Object 13">
                          <a:extLst>
                            <a:ext uri="{FF2B5EF4-FFF2-40B4-BE49-F238E27FC236}">
                              <a16:creationId xmlns="" xmlns:a16="http://schemas.microsoft.com/office/drawing/2014/main" id="{A44C71A7-9E13-4080-BB53-8AFC545F992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363" y="3352800"/>
                          <a:ext cx="2012950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14">
              <a:extLst>
                <a:ext uri="{FF2B5EF4-FFF2-40B4-BE49-F238E27FC236}">
                  <a16:creationId xmlns="" xmlns:a16="http://schemas.microsoft.com/office/drawing/2014/main" id="{63B38628-B24E-40F1-8BC8-30D0044EC97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2026362"/>
                </p:ext>
              </p:extLst>
            </p:nvPr>
          </p:nvGraphicFramePr>
          <p:xfrm>
            <a:off x="3346450" y="3670300"/>
            <a:ext cx="2130425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8" name="Equation" r:id="rId11" imgW="1117440" imgH="228600" progId="Equation.3">
                    <p:embed/>
                  </p:oleObj>
                </mc:Choice>
                <mc:Fallback>
                  <p:oleObj name="Equation" r:id="rId11" imgW="1117440" imgH="228600" progId="Equation.3">
                    <p:embed/>
                    <p:pic>
                      <p:nvPicPr>
                        <p:cNvPr id="21518" name="Object 14">
                          <a:extLst>
                            <a:ext uri="{FF2B5EF4-FFF2-40B4-BE49-F238E27FC236}">
                              <a16:creationId xmlns="" xmlns:a16="http://schemas.microsoft.com/office/drawing/2014/main" id="{4BF89EF9-86B8-42AC-A224-C081EF71DF2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6450" y="3670300"/>
                          <a:ext cx="2130425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15">
              <a:extLst>
                <a:ext uri="{FF2B5EF4-FFF2-40B4-BE49-F238E27FC236}">
                  <a16:creationId xmlns="" xmlns:a16="http://schemas.microsoft.com/office/drawing/2014/main" id="{79C727D7-6A61-4434-A0EA-8B7B8CF3B34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5273888"/>
                </p:ext>
              </p:extLst>
            </p:nvPr>
          </p:nvGraphicFramePr>
          <p:xfrm>
            <a:off x="5957887" y="2943814"/>
            <a:ext cx="366713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9" name="Equation" r:id="rId13" imgW="190440" imgH="177480" progId="Equation.3">
                    <p:embed/>
                  </p:oleObj>
                </mc:Choice>
                <mc:Fallback>
                  <p:oleObj name="Equation" r:id="rId13" imgW="190440" imgH="177480" progId="Equation.3">
                    <p:embed/>
                    <p:pic>
                      <p:nvPicPr>
                        <p:cNvPr id="21519" name="Object 15">
                          <a:extLst>
                            <a:ext uri="{FF2B5EF4-FFF2-40B4-BE49-F238E27FC236}">
                              <a16:creationId xmlns="" xmlns:a16="http://schemas.microsoft.com/office/drawing/2014/main" id="{B6042DC9-81B6-4519-818F-BE094EE5C78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7887" y="2943814"/>
                          <a:ext cx="366713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BB96A272-5D00-4D99-B70E-F4C0B20E97F6}"/>
              </a:ext>
            </a:extLst>
          </p:cNvPr>
          <p:cNvGrpSpPr/>
          <p:nvPr/>
        </p:nvGrpSpPr>
        <p:grpSpPr>
          <a:xfrm>
            <a:off x="6105344" y="4343400"/>
            <a:ext cx="1752600" cy="533400"/>
            <a:chOff x="3505200" y="4267200"/>
            <a:chExt cx="1752600" cy="533400"/>
          </a:xfrm>
          <a:solidFill>
            <a:schemeClr val="bg1">
              <a:lumMod val="95000"/>
            </a:schemeClr>
          </a:solidFill>
        </p:grpSpPr>
        <p:sp>
          <p:nvSpPr>
            <p:cNvPr id="29" name="Rectangle 21">
              <a:extLst>
                <a:ext uri="{FF2B5EF4-FFF2-40B4-BE49-F238E27FC236}">
                  <a16:creationId xmlns="" xmlns:a16="http://schemas.microsoft.com/office/drawing/2014/main" id="{840A65C6-6747-4465-8B67-7D68E8AD111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505200" y="4267200"/>
              <a:ext cx="1752600" cy="5334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0" name="Object 16">
              <a:extLst>
                <a:ext uri="{FF2B5EF4-FFF2-40B4-BE49-F238E27FC236}">
                  <a16:creationId xmlns="" xmlns:a16="http://schemas.microsoft.com/office/drawing/2014/main" id="{D7F714FD-8870-49DA-992D-42E114380B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8798794"/>
                </p:ext>
              </p:extLst>
            </p:nvPr>
          </p:nvGraphicFramePr>
          <p:xfrm>
            <a:off x="3810000" y="4343400"/>
            <a:ext cx="1098550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0" name="Equation" r:id="rId15" imgW="571320" imgH="177480" progId="Equation.3">
                    <p:embed/>
                  </p:oleObj>
                </mc:Choice>
                <mc:Fallback>
                  <p:oleObj name="Equation" r:id="rId15" imgW="571320" imgH="177480" progId="Equation.3">
                    <p:embed/>
                    <p:pic>
                      <p:nvPicPr>
                        <p:cNvPr id="21520" name="Object 16">
                          <a:extLst>
                            <a:ext uri="{FF2B5EF4-FFF2-40B4-BE49-F238E27FC236}">
                              <a16:creationId xmlns="" xmlns:a16="http://schemas.microsoft.com/office/drawing/2014/main" id="{6C9C192B-C2E5-4CFF-83BA-100C6DA318B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0" y="4343400"/>
                          <a:ext cx="1098550" cy="341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D47DB9EB-672B-474E-8740-CA39BE79E008}"/>
              </a:ext>
            </a:extLst>
          </p:cNvPr>
          <p:cNvGrpSpPr/>
          <p:nvPr/>
        </p:nvGrpSpPr>
        <p:grpSpPr>
          <a:xfrm>
            <a:off x="6019800" y="5092705"/>
            <a:ext cx="2133600" cy="774695"/>
            <a:chOff x="3352800" y="4940305"/>
            <a:chExt cx="2133600" cy="774695"/>
          </a:xfrm>
          <a:solidFill>
            <a:schemeClr val="bg1">
              <a:lumMod val="95000"/>
            </a:schemeClr>
          </a:solidFill>
        </p:grpSpPr>
        <p:sp>
          <p:nvSpPr>
            <p:cNvPr id="32" name="AutoShape 23">
              <a:extLst>
                <a:ext uri="{FF2B5EF4-FFF2-40B4-BE49-F238E27FC236}">
                  <a16:creationId xmlns="" xmlns:a16="http://schemas.microsoft.com/office/drawing/2014/main" id="{58B1512C-7F3B-4986-8FD5-C9DCCC646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2800" y="4940305"/>
              <a:ext cx="2133600" cy="774695"/>
            </a:xfrm>
            <a:prstGeom prst="flowChartDecision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Text Box 7">
              <a:extLst>
                <a:ext uri="{FF2B5EF4-FFF2-40B4-BE49-F238E27FC236}">
                  <a16:creationId xmlns="" xmlns:a16="http://schemas.microsoft.com/office/drawing/2014/main" id="{48968883-3F88-4A4F-B57C-2B2EAF84D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3800" y="5105400"/>
              <a:ext cx="1530350" cy="4572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Is             ?</a:t>
              </a:r>
            </a:p>
          </p:txBody>
        </p:sp>
        <p:graphicFrame>
          <p:nvGraphicFramePr>
            <p:cNvPr id="34" name="Object 17">
              <a:extLst>
                <a:ext uri="{FF2B5EF4-FFF2-40B4-BE49-F238E27FC236}">
                  <a16:creationId xmlns="" xmlns:a16="http://schemas.microsoft.com/office/drawing/2014/main" id="{A8CC1F4A-098A-4781-B2B9-CDC290B56B8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8067958"/>
                </p:ext>
              </p:extLst>
            </p:nvPr>
          </p:nvGraphicFramePr>
          <p:xfrm>
            <a:off x="4177585" y="5055266"/>
            <a:ext cx="854075" cy="477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1" name="Equation" r:id="rId17" imgW="444240" imgH="228600" progId="Equation.3">
                    <p:embed/>
                  </p:oleObj>
                </mc:Choice>
                <mc:Fallback>
                  <p:oleObj name="Equation" r:id="rId17" imgW="444240" imgH="228600" progId="Equation.3">
                    <p:embed/>
                    <p:pic>
                      <p:nvPicPr>
                        <p:cNvPr id="21521" name="Object 17">
                          <a:extLst>
                            <a:ext uri="{FF2B5EF4-FFF2-40B4-BE49-F238E27FC236}">
                              <a16:creationId xmlns="" xmlns:a16="http://schemas.microsoft.com/office/drawing/2014/main" id="{A6FF55F9-53D6-48C1-942F-EC080E4163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7585" y="5055266"/>
                          <a:ext cx="854075" cy="4778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9754CFA-53FD-44DB-8018-A6D3502D530E}"/>
              </a:ext>
            </a:extLst>
          </p:cNvPr>
          <p:cNvGrpSpPr/>
          <p:nvPr/>
        </p:nvGrpSpPr>
        <p:grpSpPr>
          <a:xfrm>
            <a:off x="3743144" y="1371600"/>
            <a:ext cx="1981200" cy="4114800"/>
            <a:chOff x="1371600" y="2057400"/>
            <a:chExt cx="1981200" cy="3365500"/>
          </a:xfrm>
        </p:grpSpPr>
        <p:sp>
          <p:nvSpPr>
            <p:cNvPr id="36" name="Line 35">
              <a:extLst>
                <a:ext uri="{FF2B5EF4-FFF2-40B4-BE49-F238E27FC236}">
                  <a16:creationId xmlns="" xmlns:a16="http://schemas.microsoft.com/office/drawing/2014/main" id="{491CAD35-C964-40D5-8438-A0746E168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1600" y="2057400"/>
              <a:ext cx="1676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="" xmlns:a16="http://schemas.microsoft.com/office/drawing/2014/main" id="{22EDB63A-6E97-42A3-AC9F-C2196DB3D9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71600" y="5410200"/>
              <a:ext cx="1981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7">
              <a:extLst>
                <a:ext uri="{FF2B5EF4-FFF2-40B4-BE49-F238E27FC236}">
                  <a16:creationId xmlns="" xmlns:a16="http://schemas.microsoft.com/office/drawing/2014/main" id="{BC723F3C-E03C-4200-B2AF-CBB6158F13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71600" y="2070100"/>
              <a:ext cx="0" cy="3352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Line 39">
            <a:extLst>
              <a:ext uri="{FF2B5EF4-FFF2-40B4-BE49-F238E27FC236}">
                <a16:creationId xmlns="" xmlns:a16="http://schemas.microsoft.com/office/drawing/2014/main" id="{D43102CC-A9D1-4E05-B91C-D42C41FCEB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9744" y="1752600"/>
            <a:ext cx="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8">
            <a:extLst>
              <a:ext uri="{FF2B5EF4-FFF2-40B4-BE49-F238E27FC236}">
                <a16:creationId xmlns="" xmlns:a16="http://schemas.microsoft.com/office/drawing/2014/main" id="{A9162294-7A9A-4A31-B0AB-35A729FE8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290" y="3763296"/>
            <a:ext cx="659251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If NVT ensemble, then use thermostat to control temperature </a:t>
            </a:r>
            <a:r>
              <a:rPr lang="en-US" altLang="en-US" i="1" dirty="0"/>
              <a:t>T</a:t>
            </a:r>
          </a:p>
        </p:txBody>
      </p:sp>
      <p:sp>
        <p:nvSpPr>
          <p:cNvPr id="41" name="Line 39">
            <a:extLst>
              <a:ext uri="{FF2B5EF4-FFF2-40B4-BE49-F238E27FC236}">
                <a16:creationId xmlns="" xmlns:a16="http://schemas.microsoft.com/office/drawing/2014/main" id="{DE2A487D-0C6D-42E2-9277-955071D034B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2144" y="3505200"/>
            <a:ext cx="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39">
            <a:extLst>
              <a:ext uri="{FF2B5EF4-FFF2-40B4-BE49-F238E27FC236}">
                <a16:creationId xmlns="" xmlns:a16="http://schemas.microsoft.com/office/drawing/2014/main" id="{2CC0F556-4E01-4DDC-8DDC-3099CBB99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4114800"/>
            <a:ext cx="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9">
            <a:extLst>
              <a:ext uri="{FF2B5EF4-FFF2-40B4-BE49-F238E27FC236}">
                <a16:creationId xmlns="" xmlns:a16="http://schemas.microsoft.com/office/drawing/2014/main" id="{90830D3F-1D33-44FF-B6B3-7429ED3CC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4914900"/>
            <a:ext cx="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39">
            <a:extLst>
              <a:ext uri="{FF2B5EF4-FFF2-40B4-BE49-F238E27FC236}">
                <a16:creationId xmlns="" xmlns:a16="http://schemas.microsoft.com/office/drawing/2014/main" id="{5C42E3E4-C258-4831-ABD2-96A1616422F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5905500"/>
            <a:ext cx="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22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17375DD-8B44-44A0-BB24-579FA193C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5257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>
              <a:solidFill>
                <a:srgbClr val="333399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rgbClr val="333399"/>
              </a:solidFill>
            </a:endParaRPr>
          </a:p>
          <a:p>
            <a:r>
              <a:rPr lang="en-US" sz="2500" dirty="0">
                <a:solidFill>
                  <a:srgbClr val="333399"/>
                </a:solidFill>
              </a:rPr>
              <a:t>Molecular dynamics provides a means for dynamical quantities [i.e. time-dependent quantities] and thermals quantities of a system to be readily computed.</a:t>
            </a:r>
          </a:p>
          <a:p>
            <a:pPr marL="0" indent="0">
              <a:buNone/>
            </a:pPr>
            <a:endParaRPr lang="en-US" sz="2500" dirty="0">
              <a:solidFill>
                <a:srgbClr val="333399"/>
              </a:solidFill>
            </a:endParaRPr>
          </a:p>
          <a:p>
            <a:r>
              <a:rPr lang="en-US" sz="2500" dirty="0">
                <a:solidFill>
                  <a:srgbClr val="333399"/>
                </a:solidFill>
              </a:rPr>
              <a:t>Examples of such properties are: </a:t>
            </a:r>
          </a:p>
          <a:p>
            <a:pPr marL="514350" indent="-514350">
              <a:buAutoNum type="romanLcParenBoth"/>
            </a:pPr>
            <a:r>
              <a:rPr lang="en-US" sz="2500" dirty="0">
                <a:solidFill>
                  <a:srgbClr val="333399"/>
                </a:solidFill>
              </a:rPr>
              <a:t>the </a:t>
            </a:r>
            <a:r>
              <a:rPr lang="en-US" sz="2500" dirty="0">
                <a:solidFill>
                  <a:srgbClr val="FF0000"/>
                </a:solidFill>
              </a:rPr>
              <a:t>rate of diffusion</a:t>
            </a:r>
            <a:r>
              <a:rPr lang="en-US" sz="2500" dirty="0">
                <a:solidFill>
                  <a:srgbClr val="333399"/>
                </a:solidFill>
              </a:rPr>
              <a:t> (how fast or slow atoms move when subjected to thermal effects) </a:t>
            </a:r>
          </a:p>
          <a:p>
            <a:pPr marL="514350" indent="-514350">
              <a:buAutoNum type="romanLcParenBoth"/>
            </a:pPr>
            <a:r>
              <a:rPr lang="en-US" sz="2500" dirty="0">
                <a:solidFill>
                  <a:srgbClr val="FF0000"/>
                </a:solidFill>
              </a:rPr>
              <a:t>thermal conductivity of a material </a:t>
            </a:r>
            <a:r>
              <a:rPr lang="en-US" sz="2500" dirty="0">
                <a:solidFill>
                  <a:srgbClr val="333399"/>
                </a:solidFill>
              </a:rPr>
              <a:t>(how good or bad a material conducts heat) </a:t>
            </a:r>
          </a:p>
          <a:p>
            <a:pPr marL="514350" indent="-514350">
              <a:buAutoNum type="romanLcParenBoth"/>
            </a:pPr>
            <a:r>
              <a:rPr lang="en-US" sz="2500" dirty="0">
                <a:solidFill>
                  <a:srgbClr val="FF0000"/>
                </a:solidFill>
              </a:rPr>
              <a:t>Phase transformations in materials</a:t>
            </a:r>
            <a:r>
              <a:rPr lang="en-US" sz="2500" dirty="0">
                <a:solidFill>
                  <a:srgbClr val="333399"/>
                </a:solidFill>
              </a:rPr>
              <a:t> (how materials change, for example, their softness or hardness when subject to temperature and pressure) </a:t>
            </a:r>
            <a:endParaRPr lang="en-US" sz="2500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DCB1A6C-A1F0-406B-8B83-5614D64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Molecular Dynamics?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4DE947E-D54D-4FA3-9D53-9F9A68970DDA}"/>
              </a:ext>
            </a:extLst>
          </p:cNvPr>
          <p:cNvGrpSpPr/>
          <p:nvPr/>
        </p:nvGrpSpPr>
        <p:grpSpPr>
          <a:xfrm>
            <a:off x="76200" y="845349"/>
            <a:ext cx="12029724" cy="1669250"/>
            <a:chOff x="21267" y="2204739"/>
            <a:chExt cx="8997696" cy="164368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FC41B164-2356-41CE-9E81-86286092D16B}"/>
                </a:ext>
              </a:extLst>
            </p:cNvPr>
            <p:cNvSpPr/>
            <p:nvPr/>
          </p:nvSpPr>
          <p:spPr>
            <a:xfrm>
              <a:off x="33672" y="2204739"/>
              <a:ext cx="8961120" cy="443159"/>
            </a:xfrm>
            <a:prstGeom prst="roundRect">
              <a:avLst/>
            </a:prstGeom>
            <a:solidFill>
              <a:srgbClr val="000063"/>
            </a:solidFill>
            <a:ln>
              <a:solidFill>
                <a:srgbClr val="0000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Subtitle 2">
              <a:extLst>
                <a:ext uri="{FF2B5EF4-FFF2-40B4-BE49-F238E27FC236}">
                  <a16:creationId xmlns="" xmlns:a16="http://schemas.microsoft.com/office/drawing/2014/main" id="{397C4F4F-DA0A-45B9-BA59-EF78F9916A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267" y="2598289"/>
              <a:ext cx="8997696" cy="12501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3359D"/>
                </a:buClr>
                <a:buSzPct val="100000"/>
                <a:buFont typeface="Webdings" panose="05030102010509060703" pitchFamily="18" charset="2"/>
                <a:buNone/>
                <a:defRPr sz="4000" kern="1200" baseline="0">
                  <a:solidFill>
                    <a:schemeClr val="bg1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1pPr>
              <a:lvl2pPr marL="4572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ebdings" panose="05030102010509060703" pitchFamily="18" charset="2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2pPr>
              <a:lvl3pPr marL="9144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Font typeface="CMU Sans Serif" panose="02000603000000000000" pitchFamily="2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3pPr>
              <a:lvl4pPr marL="13716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anose="05000000000000000000" pitchFamily="2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4pPr>
              <a:lvl5pPr marL="18288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2F928516-8614-46B2-863E-AB102046C6CF}"/>
                  </a:ext>
                </a:extLst>
              </p:cNvPr>
              <p:cNvSpPr txBox="1"/>
              <p:nvPr/>
            </p:nvSpPr>
            <p:spPr>
              <a:xfrm>
                <a:off x="86076" y="1219200"/>
                <a:ext cx="12029724" cy="11541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What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molecular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dynamics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2500" i="1" u="sng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5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𝑀𝑜𝑙𝑒𝑐𝑢𝑙𝑎𝑟</m:t>
                      </m:r>
                      <m:r>
                        <a:rPr lang="en-US" sz="25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𝑑𝑦𝑛𝑎𝑚𝑖𝑐𝑠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𝑒𝑣𝑜𝑙𝑢𝑡𝑖𝑜𝑛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𝑠𝑦𝑠𝑡𝑒𝑚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𝑎𝑡𝑜𝑚𝑠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𝑑𝑒𝑠𝑐𝑟𝑖𝑏𝑒𝑑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5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5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𝑁𝑒𝑤𝑡𝑜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𝑠𝑒𝑐𝑜𝑛𝑑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𝑙𝑎𝑤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𝑚𝑜𝑡𝑖𝑜𝑛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𝑢𝑛𝑑𝑒𝑟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𝑖𝑛𝑓𝑙𝑢𝑒𝑛𝑐𝑒</m:t>
                      </m:r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𝑡𝑒𝑚𝑝𝑒𝑟𝑎𝑡𝑢𝑟𝑒</m:t>
                      </m:r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𝑝𝑟𝑒𝑠𝑠𝑢𝑟𝑒</m:t>
                      </m:r>
                      <m:r>
                        <a:rPr lang="en-US" sz="25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928516-8614-46B2-863E-AB102046C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6" y="1219200"/>
                <a:ext cx="12029724" cy="11541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FAD03C90-F059-496A-A8F4-E2456A783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14C24D8B-C1EE-40BD-B192-17ECD8EAB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NSF Summer School: Introduction to Molecular Dynamics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789DA8A2-BF7B-4776-964B-81909B39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6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17375DD-8B44-44A0-BB24-579FA193C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5257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>
              <a:solidFill>
                <a:srgbClr val="333399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DCB1A6C-A1F0-406B-8B83-5614D64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Molecular Dynamics?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FAD03C90-F059-496A-A8F4-E2456A783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14C24D8B-C1EE-40BD-B192-17ECD8EAB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789DA8A2-BF7B-4776-964B-81909B39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AC3FC4-6886-45C2-8505-1F4EDCD04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52500"/>
            <a:ext cx="7543800" cy="5829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">
                <a:extLst>
                  <a:ext uri="{FF2B5EF4-FFF2-40B4-BE49-F238E27FC236}">
                    <a16:creationId xmlns="" xmlns:a16="http://schemas.microsoft.com/office/drawing/2014/main" id="{6EFE168A-FC4F-44B6-8E24-64A9A08B14E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924800" y="1076632"/>
                <a:ext cx="4038600" cy="52479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33359D"/>
                  </a:buClr>
                  <a:buSzPct val="75000"/>
                  <a:buFont typeface="Webdings" panose="05030102010509060703" pitchFamily="18" charset="2"/>
                  <a:buChar char=""/>
                  <a:defRPr sz="3200" kern="1200">
                    <a:solidFill>
                      <a:schemeClr val="tx1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ebdings" panose="05030102010509060703" pitchFamily="18" charset="2"/>
                  <a:buChar char=""/>
                  <a:defRPr sz="2900" kern="1200">
                    <a:solidFill>
                      <a:schemeClr val="tx1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Font typeface="CMU Sans Serif" panose="02000603000000000000" pitchFamily="2" charset="0"/>
                  <a:buChar char=""/>
                  <a:defRPr sz="2600" kern="1200">
                    <a:solidFill>
                      <a:schemeClr val="tx1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panose="05000000000000000000" pitchFamily="2" charset="2"/>
                  <a:buChar char=""/>
                  <a:defRPr sz="2200" kern="1200">
                    <a:solidFill>
                      <a:schemeClr val="tx1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200" kern="1200">
                    <a:solidFill>
                      <a:schemeClr val="tx1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600" dirty="0">
                    <a:solidFill>
                      <a:srgbClr val="FF0000"/>
                    </a:solidFill>
                  </a:rPr>
                  <a:t>Customized</a:t>
                </a:r>
                <a:r>
                  <a:rPr lang="en-US" sz="2600" dirty="0">
                    <a:solidFill>
                      <a:srgbClr val="333399"/>
                    </a:solidFill>
                  </a:rPr>
                  <a:t> </a:t>
                </a:r>
                <a:r>
                  <a:rPr lang="en-US" sz="2600" dirty="0">
                    <a:solidFill>
                      <a:srgbClr val="FF0000"/>
                    </a:solidFill>
                  </a:rPr>
                  <a:t>molecular dynamics simulations </a:t>
                </a:r>
                <a:r>
                  <a:rPr lang="en-US" sz="2600" dirty="0">
                    <a:solidFill>
                      <a:srgbClr val="333399"/>
                    </a:solidFill>
                  </a:rPr>
                  <a:t>can be employed to </a:t>
                </a:r>
                <a:r>
                  <a:rPr lang="en-US" sz="2600" dirty="0">
                    <a:solidFill>
                      <a:srgbClr val="FF0000"/>
                    </a:solidFill>
                  </a:rPr>
                  <a:t>access  different energetic states</a:t>
                </a:r>
                <a:r>
                  <a:rPr lang="en-US" sz="2600" dirty="0">
                    <a:solidFill>
                      <a:srgbClr val="333399"/>
                    </a:solidFill>
                  </a:rPr>
                  <a:t> of a system or material.</a:t>
                </a:r>
              </a:p>
              <a:p>
                <a:pPr marL="0" indent="0">
                  <a:buNone/>
                </a:pPr>
                <a:endParaRPr lang="en-US" sz="2600" dirty="0">
                  <a:solidFill>
                    <a:srgbClr val="333399"/>
                  </a:solidFill>
                </a:endParaRPr>
              </a:p>
              <a:p>
                <a:pPr marL="0" indent="0">
                  <a:buNone/>
                </a:pPr>
                <a:r>
                  <a:rPr lang="en-US" sz="2600" dirty="0">
                    <a:solidFill>
                      <a:srgbClr val="333399"/>
                    </a:solidFill>
                  </a:rPr>
                  <a:t>This applies to cases where the system can be trapped in one energy state for a long time [see cartoon;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3333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sz="2600" dirty="0"/>
                  <a:t> </a:t>
                </a:r>
                <a:r>
                  <a:rPr lang="en-US" sz="2600" dirty="0">
                    <a:solidFill>
                      <a:srgbClr val="FF0000"/>
                    </a:solidFill>
                  </a:rPr>
                  <a:t>denotes a state of the system</a:t>
                </a:r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3333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2600" b="0" i="1" smtClean="0">
                        <a:solidFill>
                          <a:srgbClr val="3333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600" i="1">
                        <a:solidFill>
                          <a:srgbClr val="3333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sz="2600" b="0" i="1" smtClean="0">
                        <a:solidFill>
                          <a:srgbClr val="3333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/>
                  <a:t> </a:t>
                </a:r>
                <a:r>
                  <a:rPr lang="en-US" sz="2600" dirty="0">
                    <a:solidFill>
                      <a:srgbClr val="FF0000"/>
                    </a:solidFill>
                  </a:rPr>
                  <a:t>denotes energy of that state</a:t>
                </a:r>
                <a:r>
                  <a:rPr lang="en-US" sz="2600" dirty="0">
                    <a:solidFill>
                      <a:srgbClr val="333399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15" name="Content Placeholder 1">
                <a:extLst>
                  <a:ext uri="{FF2B5EF4-FFF2-40B4-BE49-F238E27FC236}">
                    <a16:creationId xmlns:a16="http://schemas.microsoft.com/office/drawing/2014/main" id="{6EFE168A-FC4F-44B6-8E24-64A9A08B1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4800" y="1076632"/>
                <a:ext cx="4038600" cy="5247968"/>
              </a:xfrm>
              <a:prstGeom prst="rect">
                <a:avLst/>
              </a:prstGeom>
              <a:blipFill>
                <a:blip r:embed="rId3"/>
                <a:stretch>
                  <a:fillRect l="-2715" t="-1045" r="-3469" b="-592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3670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717375DD-8B44-44A0-BB24-579FA193C4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066800"/>
                <a:ext cx="12192000" cy="525780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9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>
                  <a:solidFill>
                    <a:srgbClr val="333399"/>
                  </a:solidFill>
                </a:endParaRPr>
              </a:p>
              <a:p>
                <a:r>
                  <a:rPr lang="en-US" sz="2500" b="1" dirty="0">
                    <a:solidFill>
                      <a:srgbClr val="FF0000"/>
                    </a:solidFill>
                  </a:rPr>
                  <a:t>Newton’s second law of motion:</a:t>
                </a:r>
                <a:r>
                  <a:rPr lang="en-US" sz="2500" dirty="0">
                    <a:solidFill>
                      <a:srgbClr val="333399"/>
                    </a:solidFill>
                  </a:rPr>
                  <a:t> 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net force</a:t>
                </a:r>
                <a:r>
                  <a:rPr lang="en-US" sz="2500" dirty="0">
                    <a:solidFill>
                      <a:srgbClr val="333399"/>
                    </a:solidFill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500" dirty="0">
                    <a:solidFill>
                      <a:srgbClr val="333399"/>
                    </a:solidFill>
                  </a:rPr>
                  <a:t> acting  on object of </a:t>
                </a:r>
                <a:r>
                  <a:rPr lang="en-US" sz="2500" dirty="0">
                    <a:solidFill>
                      <a:srgbClr val="FF0000"/>
                    </a:solidFill>
                  </a:rPr>
                  <a:t>mass</a:t>
                </a:r>
                <a:r>
                  <a:rPr lang="en-US" sz="2500" dirty="0">
                    <a:solidFill>
                      <a:srgbClr val="333399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500" dirty="0">
                    <a:solidFill>
                      <a:srgbClr val="333399"/>
                    </a:solidFill>
                  </a:rPr>
                  <a:t> is proportional to the object’s </a:t>
                </a:r>
                <a:r>
                  <a:rPr lang="en-US" sz="2500" dirty="0">
                    <a:solidFill>
                      <a:srgbClr val="FF0000"/>
                    </a:solidFill>
                  </a:rPr>
                  <a:t>acceleration</a:t>
                </a:r>
                <a:r>
                  <a:rPr lang="en-US" sz="2500" dirty="0">
                    <a:solidFill>
                      <a:srgbClr val="333399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2500" dirty="0">
                    <a:solidFill>
                      <a:srgbClr val="333399"/>
                    </a:solidFill>
                  </a:rPr>
                  <a:t>: </a:t>
                </a:r>
              </a:p>
              <a:p>
                <a:pPr marL="0" indent="0">
                  <a:buNone/>
                </a:pPr>
                <a:endParaRPr lang="en-US" sz="800" dirty="0">
                  <a:solidFill>
                    <a:srgbClr val="333399"/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acc>
                        <m:accPr>
                          <m:chr m:val="⃗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⃗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333399"/>
                  </a:solidFill>
                </a:endParaRPr>
              </a:p>
              <a:p>
                <a:pPr marL="0" indent="0">
                  <a:buNone/>
                </a:pPr>
                <a:endParaRPr lang="en-US" sz="800" dirty="0">
                  <a:solidFill>
                    <a:srgbClr val="333399"/>
                  </a:solidFill>
                </a:endParaRPr>
              </a:p>
              <a:p>
                <a:r>
                  <a:rPr lang="en-US" sz="2500" dirty="0">
                    <a:solidFill>
                      <a:srgbClr val="333399"/>
                    </a:solidFill>
                  </a:rPr>
                  <a:t>Since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2500" dirty="0">
                    <a:solidFill>
                      <a:srgbClr val="333399"/>
                    </a:solidFill>
                  </a:rPr>
                  <a:t> is 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rate of change of velocity</a:t>
                </a:r>
                <a:r>
                  <a:rPr lang="en-US" sz="2500" dirty="0">
                    <a:solidFill>
                      <a:srgbClr val="333399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2500" dirty="0">
                    <a:solidFill>
                      <a:srgbClr val="333399"/>
                    </a:solidFill>
                  </a:rPr>
                  <a:t> </a:t>
                </a:r>
                <a:r>
                  <a:rPr lang="en-US" sz="2500" dirty="0">
                    <a:solidFill>
                      <a:srgbClr val="FF0000"/>
                    </a:solidFill>
                  </a:rPr>
                  <a:t>with time</a:t>
                </a:r>
                <a:r>
                  <a:rPr lang="en-US" sz="2500" dirty="0">
                    <a:solidFill>
                      <a:srgbClr val="333399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500" dirty="0">
                    <a:solidFill>
                      <a:srgbClr val="333399"/>
                    </a:solidFill>
                  </a:rPr>
                  <a:t> [that is,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25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5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sz="25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500" dirty="0">
                    <a:solidFill>
                      <a:srgbClr val="333399"/>
                    </a:solidFill>
                  </a:rPr>
                  <a:t>]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2500" dirty="0">
                    <a:solidFill>
                      <a:srgbClr val="333399"/>
                    </a:solidFill>
                  </a:rPr>
                  <a:t> is the rate of change of displacement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sz="2500" dirty="0">
                    <a:solidFill>
                      <a:srgbClr val="333399"/>
                    </a:solidFill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500" dirty="0">
                    <a:solidFill>
                      <a:srgbClr val="333399"/>
                    </a:solidFill>
                  </a:rPr>
                  <a:t> [that is,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sz="25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5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sz="25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num>
                      <m:den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500" dirty="0">
                    <a:solidFill>
                      <a:srgbClr val="333399"/>
                    </a:solidFill>
                  </a:rPr>
                  <a:t>], Newton’s second law can be restated at: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50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2500">
                          <a:latin typeface="Cambria Math" panose="02040503050406030204" pitchFamily="18" charset="0"/>
                        </a:rPr>
                        <m:t>  </m:t>
                      </m:r>
                      <m:acc>
                        <m:accPr>
                          <m:chr m:val="⃗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500" dirty="0"/>
              </a:p>
              <a:p>
                <a:pPr marL="0" indent="0" algn="ctr">
                  <a:buNone/>
                </a:pPr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17375DD-8B44-44A0-BB24-579FA193C4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66800"/>
                <a:ext cx="12192000" cy="5257800"/>
              </a:xfrm>
              <a:blipFill>
                <a:blip r:embed="rId2"/>
                <a:stretch>
                  <a:fillRect l="-250" r="-1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4DCB1A6C-A1F0-406B-8B83-5614D64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Molecular Dynamics?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4DE947E-D54D-4FA3-9D53-9F9A68970DDA}"/>
              </a:ext>
            </a:extLst>
          </p:cNvPr>
          <p:cNvGrpSpPr/>
          <p:nvPr/>
        </p:nvGrpSpPr>
        <p:grpSpPr>
          <a:xfrm>
            <a:off x="76200" y="845349"/>
            <a:ext cx="12029724" cy="907251"/>
            <a:chOff x="21267" y="2204739"/>
            <a:chExt cx="8997696" cy="164368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FC41B164-2356-41CE-9E81-86286092D16B}"/>
                </a:ext>
              </a:extLst>
            </p:cNvPr>
            <p:cNvSpPr/>
            <p:nvPr/>
          </p:nvSpPr>
          <p:spPr>
            <a:xfrm>
              <a:off x="33672" y="2204739"/>
              <a:ext cx="8961120" cy="443159"/>
            </a:xfrm>
            <a:prstGeom prst="roundRect">
              <a:avLst/>
            </a:prstGeom>
            <a:solidFill>
              <a:srgbClr val="000063"/>
            </a:solidFill>
            <a:ln>
              <a:solidFill>
                <a:srgbClr val="0000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Subtitle 2">
              <a:extLst>
                <a:ext uri="{FF2B5EF4-FFF2-40B4-BE49-F238E27FC236}">
                  <a16:creationId xmlns="" xmlns:a16="http://schemas.microsoft.com/office/drawing/2014/main" id="{397C4F4F-DA0A-45B9-BA59-EF78F9916A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267" y="2598289"/>
              <a:ext cx="8997696" cy="12501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3359D"/>
                </a:buClr>
                <a:buSzPct val="100000"/>
                <a:buFont typeface="Webdings" panose="05030102010509060703" pitchFamily="18" charset="2"/>
                <a:buNone/>
                <a:defRPr sz="4000" kern="1200" baseline="0">
                  <a:solidFill>
                    <a:schemeClr val="bg1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1pPr>
              <a:lvl2pPr marL="4572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ebdings" panose="05030102010509060703" pitchFamily="18" charset="2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2pPr>
              <a:lvl3pPr marL="9144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Font typeface="CMU Sans Serif" panose="02000603000000000000" pitchFamily="2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3pPr>
              <a:lvl4pPr marL="13716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anose="05000000000000000000" pitchFamily="2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4pPr>
              <a:lvl5pPr marL="18288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2F928516-8614-46B2-863E-AB102046C6CF}"/>
                  </a:ext>
                </a:extLst>
              </p:cNvPr>
              <p:cNvSpPr txBox="1"/>
              <p:nvPr/>
            </p:nvSpPr>
            <p:spPr>
              <a:xfrm>
                <a:off x="86076" y="1219200"/>
                <a:ext cx="12029724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500" b="0" i="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Newton</m:t>
                      </m:r>
                      <m:r>
                        <m:rPr>
                          <m:nor/>
                        </m:rPr>
                        <a:rPr lang="en-US" sz="2500" b="0" i="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m:rPr>
                          <m:nor/>
                        </m:rPr>
                        <a:rPr lang="en-US" sz="2500" b="0" i="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b="0" i="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second</m:t>
                      </m:r>
                      <m:r>
                        <m:rPr>
                          <m:nor/>
                        </m:rPr>
                        <a:rPr lang="en-US" sz="2500" b="0" i="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b="0" i="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law</m:t>
                      </m:r>
                      <m:r>
                        <m:rPr>
                          <m:nor/>
                        </m:rPr>
                        <a:rPr lang="en-US" sz="2500" b="0" i="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b="0" i="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employed</m:t>
                      </m:r>
                      <m:r>
                        <m:rPr>
                          <m:nor/>
                        </m:rPr>
                        <a:rPr lang="en-US" sz="2500" b="0" i="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b="0" i="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US" sz="2500" b="0" i="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b="0" i="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molecular</m:t>
                      </m:r>
                      <m:r>
                        <m:rPr>
                          <m:nor/>
                        </m:rPr>
                        <a:rPr lang="en-US" sz="2500" b="0" i="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dynamics</m:t>
                      </m:r>
                    </m:oMath>
                  </m:oMathPara>
                </a14:m>
                <a:endParaRPr lang="en-US" sz="2500" i="1" u="sng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928516-8614-46B2-863E-AB102046C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6" y="1219200"/>
                <a:ext cx="12029724" cy="384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FAD03C90-F059-496A-A8F4-E2456A783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14C24D8B-C1EE-40BD-B192-17ECD8EAB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789DA8A2-BF7B-4776-964B-81909B39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4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</p:spPr>
            <p:txBody>
              <a:bodyPr/>
              <a:lstStyle/>
              <a:p>
                <a:r>
                  <a:rPr lang="en-US" sz="2500" dirty="0"/>
                  <a:t>Consider a system of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500" dirty="0"/>
                  <a:t> atoms of masses </a:t>
                </a:r>
                <a14:m>
                  <m:oMath xmlns:m="http://schemas.openxmlformats.org/officeDocument/2006/math"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,….,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 </a:t>
                </a:r>
                <a:r>
                  <a:rPr lang="en-US" sz="2500" dirty="0"/>
                  <a:t>with atomic positions </a:t>
                </a:r>
                <a14:m>
                  <m:oMath xmlns:m="http://schemas.openxmlformats.org/officeDocument/2006/math"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,….,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500" dirty="0"/>
                  <a:t>, velocities </a:t>
                </a:r>
                <a14:m>
                  <m:oMath xmlns:m="http://schemas.openxmlformats.org/officeDocument/2006/math"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,….,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500" dirty="0"/>
                  <a:t> under the action forces </a:t>
                </a:r>
                <a14:m>
                  <m:oMath xmlns:m="http://schemas.openxmlformats.org/officeDocument/2006/math"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,….,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500" dirty="0"/>
                  <a:t> at a given instant in time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500" dirty="0"/>
                  <a:t>.  </a:t>
                </a:r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r>
                  <a:rPr lang="en-US" sz="2500" dirty="0"/>
                  <a:t>Per Newton’s second law, the time evolution of the system is governed by the pair of  coupled equations: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500" i="1">
                              <a:latin typeface="Cambria Math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2500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2500" i="1">
                                            <a:solidFill>
                                              <a:srgbClr val="0000FF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500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500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2500" i="1">
                                            <a:solidFill>
                                              <a:srgbClr val="0000FF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500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500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2500" dirty="0">
                                <a:solidFill>
                                  <a:srgbClr val="0000FF"/>
                                </a:solidFill>
                              </a:rPr>
                              <m:t> </m:t>
                            </m:r>
                          </m:e>
                        </m:mr>
                        <m:mr>
                          <m:e>
                            <m:f>
                              <m:fPr>
                                <m:ctrlP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2500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2500" i="1">
                                            <a:solidFill>
                                              <a:srgbClr val="0000FF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500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500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mr>
                      </m:m>
                      <m:r>
                        <a:rPr lang="en-US" sz="2500" i="1"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en-US" sz="2500" i="1">
                          <a:solidFill>
                            <a:srgbClr val="B50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[1</m:t>
                      </m:r>
                      <m:r>
                        <a:rPr lang="en-US" sz="2500" i="1">
                          <a:solidFill>
                            <a:srgbClr val="B509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  where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 2,…,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500" dirty="0"/>
                  <a:t> labels the atoms</a:t>
                </a:r>
                <a:endParaRPr lang="en-US" sz="10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r>
                  <a:rPr lang="en-US" sz="2500" dirty="0"/>
                  <a:t>Let us examine a few standard </a:t>
                </a:r>
                <a:r>
                  <a:rPr lang="en-US" sz="2500" dirty="0">
                    <a:solidFill>
                      <a:srgbClr val="FF0000"/>
                    </a:solidFill>
                  </a:rPr>
                  <a:t>numerical algorithms</a:t>
                </a:r>
                <a:r>
                  <a:rPr lang="en-US" sz="2500" dirty="0"/>
                  <a:t> to solving the system of equations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500" i="1">
                            <a:solidFill>
                              <a:srgbClr val="B509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solidFill>
                              <a:srgbClr val="B509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500" dirty="0"/>
                  <a:t> above.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  <a:blipFill>
                <a:blip r:embed="rId2"/>
                <a:stretch>
                  <a:fillRect l="-250" t="-1514" b="-2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Molecular Dynamics?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23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685800"/>
                <a:ext cx="12192000" cy="5638800"/>
              </a:xfrm>
            </p:spPr>
            <p:txBody>
              <a:bodyPr/>
              <a:lstStyle/>
              <a:p>
                <a:r>
                  <a:rPr lang="en-US" sz="2500" dirty="0"/>
                  <a:t>Before we delve into widely employed numerical algorithms in molecular dynamics simulation, let us examine a few heuristics. </a:t>
                </a:r>
                <a:endParaRPr lang="en-US" sz="10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r>
                  <a:rPr lang="en-US" sz="2500" dirty="0"/>
                  <a:t>First, we note following about </a:t>
                </a:r>
                <a:r>
                  <a:rPr lang="en-US" sz="2500" dirty="0">
                    <a:solidFill>
                      <a:srgbClr val="FF0000"/>
                    </a:solidFill>
                  </a:rPr>
                  <a:t>numerical approximation to first derivatives</a:t>
                </a:r>
                <a:r>
                  <a:rPr lang="en-US" sz="2500" dirty="0"/>
                  <a:t>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5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type m:val="lin"/>
                          <m:ctrlPr>
                            <a:rPr lang="en-US" sz="25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5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5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type m:val="lin"/>
                          <m:ctrlPr>
                            <a:rPr lang="en-US" sz="25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    where it is implicitly assumed that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500" dirty="0"/>
                  <a:t> is small enough.</a:t>
                </a:r>
              </a:p>
              <a:p>
                <a:r>
                  <a:rPr lang="en-US" sz="2500" dirty="0"/>
                  <a:t>Per the above approximations, a simple solution to the pair of Newton’s equations are:  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where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5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500" dirty="0"/>
                  <a:t>  where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 2,…,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500" dirty="0"/>
                  <a:t>  and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500" dirty="0"/>
                  <a:t> is known as 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time step</a:t>
                </a:r>
                <a:r>
                  <a:rPr lang="en-US" sz="2500" dirty="0"/>
                  <a:t>.</a:t>
                </a:r>
                <a:endParaRPr lang="en-US" sz="1000" dirty="0"/>
              </a:p>
              <a:p>
                <a:r>
                  <a:rPr lang="en-US" sz="2500" dirty="0"/>
                  <a:t>Let us examine a few standard </a:t>
                </a:r>
                <a:r>
                  <a:rPr lang="en-US" sz="2500" dirty="0">
                    <a:solidFill>
                      <a:srgbClr val="FF0000"/>
                    </a:solidFill>
                  </a:rPr>
                  <a:t>numerical approaches</a:t>
                </a:r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85800"/>
                <a:ext cx="12192000" cy="5638800"/>
              </a:xfrm>
              <a:blipFill>
                <a:blip r:embed="rId2"/>
                <a:stretch>
                  <a:fillRect l="-250" t="-865" b="-5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Molecular Dynamics?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4EB11D3-8A26-495D-94C7-4489B35B0221}"/>
              </a:ext>
            </a:extLst>
          </p:cNvPr>
          <p:cNvSpPr txBox="1"/>
          <p:nvPr/>
        </p:nvSpPr>
        <p:spPr>
          <a:xfrm>
            <a:off x="91440" y="3832614"/>
            <a:ext cx="1325880" cy="86868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05294B-D98A-46CD-8229-AC8AD545F0BC}"/>
              </a:ext>
            </a:extLst>
          </p:cNvPr>
          <p:cNvSpPr txBox="1"/>
          <p:nvPr/>
        </p:nvSpPr>
        <p:spPr>
          <a:xfrm>
            <a:off x="76200" y="4816824"/>
            <a:ext cx="1280160" cy="83210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416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dirty="0">
                    <a:solidFill>
                      <a:srgbClr val="FF0000"/>
                    </a:solidFill>
                  </a:rPr>
                  <a:t>Verlet method:  </a:t>
                </a:r>
                <a:r>
                  <a:rPr lang="en-US" sz="2500" dirty="0"/>
                  <a:t>The equations of motion are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−∆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500">
                          <a:latin typeface="Cambria Math" panose="02040503050406030204" pitchFamily="18" charset="0"/>
                        </a:rPr>
                        <m:t>where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+∆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−∆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    </a:t>
                </a:r>
              </a:p>
              <a:p>
                <a:r>
                  <a:rPr lang="en-US" sz="2500" b="1" dirty="0">
                    <a:solidFill>
                      <a:srgbClr val="FF0000"/>
                    </a:solidFill>
                  </a:rPr>
                  <a:t>Advantages of the </a:t>
                </a:r>
                <a:r>
                  <a:rPr lang="en-US" sz="2500" b="1" dirty="0" err="1">
                    <a:solidFill>
                      <a:srgbClr val="FF0000"/>
                    </a:solidFill>
                  </a:rPr>
                  <a:t>Verlet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 method</a:t>
                </a:r>
                <a:r>
                  <a:rPr lang="en-US" sz="2500" dirty="0">
                    <a:solidFill>
                      <a:srgbClr val="FF0000"/>
                    </a:solidFill>
                  </a:rPr>
                  <a:t>: </a:t>
                </a:r>
                <a:r>
                  <a:rPr lang="en-US" sz="2500" dirty="0"/>
                  <a:t>(</a:t>
                </a:r>
                <a:r>
                  <a:rPr lang="en-US" sz="2500" dirty="0" err="1"/>
                  <a:t>i</a:t>
                </a:r>
                <a:r>
                  <a:rPr lang="en-US" sz="2500" dirty="0"/>
                  <a:t>) Straightforward to implement; (ii) the propagation of the atomic positions does not explicitly require the atomic velocities [thus one can ignore the velocities unless they are really needed]</a:t>
                </a:r>
              </a:p>
              <a:p>
                <a:pPr marL="0" indent="0">
                  <a:buNone/>
                </a:pPr>
                <a:endParaRPr lang="en-US" sz="1000" dirty="0">
                  <a:solidFill>
                    <a:srgbClr val="FF0000"/>
                  </a:solidFill>
                </a:endParaRPr>
              </a:p>
              <a:p>
                <a:r>
                  <a:rPr lang="en-US" sz="2500" b="1" dirty="0">
                    <a:solidFill>
                      <a:srgbClr val="FF0000"/>
                    </a:solidFill>
                  </a:rPr>
                  <a:t>Disadvantages of the </a:t>
                </a:r>
                <a:r>
                  <a:rPr lang="en-US" sz="2500" b="1" dirty="0" err="1">
                    <a:solidFill>
                      <a:srgbClr val="FF0000"/>
                    </a:solidFill>
                  </a:rPr>
                  <a:t>Verlet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 method</a:t>
                </a:r>
                <a:r>
                  <a:rPr lang="en-US" sz="2500" dirty="0">
                    <a:solidFill>
                      <a:srgbClr val="FF0000"/>
                    </a:solidFill>
                  </a:rPr>
                  <a:t>: </a:t>
                </a:r>
                <a:r>
                  <a:rPr lang="en-US" sz="2500" dirty="0"/>
                  <a:t>(</a:t>
                </a:r>
                <a:r>
                  <a:rPr lang="en-US" sz="2500" dirty="0" err="1"/>
                  <a:t>i</a:t>
                </a:r>
                <a:r>
                  <a:rPr lang="en-US" sz="2500" dirty="0"/>
                  <a:t>) It is non-self starting;  (ii) the velocities accumulate significant round-off errors (especially for dynamics spanning long time scales)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  <a:blipFill>
                <a:blip r:embed="rId2"/>
                <a:stretch>
                  <a:fillRect l="-800" t="-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Numerical solutions to equations of motion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303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dirty="0">
                    <a:solidFill>
                      <a:srgbClr val="FF0000"/>
                    </a:solidFill>
                  </a:rPr>
                  <a:t>Leapfrog method:  </a:t>
                </a:r>
                <a:r>
                  <a:rPr lang="en-US" sz="2500" dirty="0"/>
                  <a:t>The equations of motion are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r>
                        <m:rPr>
                          <m:sty m:val="p"/>
                        </m:rPr>
                        <a:rPr lang="en-US" sz="2500">
                          <a:latin typeface="Cambria Math" panose="02040503050406030204" pitchFamily="18" charset="0"/>
                        </a:rPr>
                        <m:t>where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The velocity at time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500" dirty="0"/>
                  <a:t> is given by </a:t>
                </a:r>
                <a:endParaRPr lang="en-US" sz="25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5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b="1" dirty="0">
                    <a:solidFill>
                      <a:srgbClr val="FF0000"/>
                    </a:solidFill>
                  </a:rPr>
                  <a:t>Advantages of the Leapfrog method</a:t>
                </a:r>
                <a:r>
                  <a:rPr lang="en-US" sz="2500" dirty="0">
                    <a:solidFill>
                      <a:srgbClr val="FF0000"/>
                    </a:solidFill>
                  </a:rPr>
                  <a:t>: </a:t>
                </a:r>
                <a:r>
                  <a:rPr lang="en-US" sz="2500" dirty="0"/>
                  <a:t>(</a:t>
                </a:r>
                <a:r>
                  <a:rPr lang="en-US" sz="2500" dirty="0" err="1"/>
                  <a:t>i</a:t>
                </a:r>
                <a:r>
                  <a:rPr lang="en-US" sz="2500" dirty="0"/>
                  <a:t>) It is time reversible; (ii) it is </a:t>
                </a:r>
                <a:r>
                  <a:rPr lang="en-US" sz="2500" dirty="0" err="1"/>
                  <a:t>symplectic</a:t>
                </a:r>
                <a:r>
                  <a:rPr lang="en-US" sz="2500" dirty="0"/>
                  <a:t> (i.e. it conserves the energy of the system)</a:t>
                </a:r>
              </a:p>
              <a:p>
                <a:pPr marL="0" indent="0">
                  <a:buNone/>
                </a:pPr>
                <a:endParaRPr lang="en-US" sz="1000" dirty="0">
                  <a:solidFill>
                    <a:srgbClr val="FF0000"/>
                  </a:solidFill>
                </a:endParaRPr>
              </a:p>
              <a:p>
                <a:r>
                  <a:rPr lang="en-US" sz="2500" b="1" dirty="0">
                    <a:solidFill>
                      <a:srgbClr val="FF0000"/>
                    </a:solidFill>
                  </a:rPr>
                  <a:t>Disadvantage of the Leapfrog method</a:t>
                </a:r>
                <a:r>
                  <a:rPr lang="en-US" sz="2500" dirty="0">
                    <a:solidFill>
                      <a:srgbClr val="FF0000"/>
                    </a:solidFill>
                  </a:rPr>
                  <a:t>: </a:t>
                </a:r>
                <a:r>
                  <a:rPr lang="en-US" sz="2500" dirty="0"/>
                  <a:t>The velocities and positions are computed at different times, that is, they leap frog each other by half a time step [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5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500" dirty="0"/>
                  <a:t>]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638800"/>
              </a:xfrm>
              <a:blipFill>
                <a:blip r:embed="rId2"/>
                <a:stretch>
                  <a:fillRect l="-800" t="-757" b="-6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Numerical solutions to equations of motion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Summer School: Introduction to Molecular Dynamics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35065"/>
      </p:ext>
    </p:extLst>
  </p:cSld>
  <p:clrMapOvr>
    <a:masterClrMapping/>
  </p:clrMapOvr>
</p:sld>
</file>

<file path=ppt/theme/theme1.xml><?xml version="1.0" encoding="utf-8"?>
<a:theme xmlns:a="http://schemas.openxmlformats.org/drawingml/2006/main" name="Bea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Beamer</Template>
  <TotalTime>8326</TotalTime>
  <Words>3643</Words>
  <Application>Microsoft Office PowerPoint</Application>
  <PresentationFormat>Custom</PresentationFormat>
  <Paragraphs>339</Paragraphs>
  <Slides>25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Beamer</vt:lpstr>
      <vt:lpstr>Equation</vt:lpstr>
      <vt:lpstr>Introduction to Molecular Dynamics Simulations</vt:lpstr>
      <vt:lpstr>Outline </vt:lpstr>
      <vt:lpstr>What is Molecular Dynamics?</vt:lpstr>
      <vt:lpstr>What is Molecular Dynamics?</vt:lpstr>
      <vt:lpstr>What is Molecular Dynamics?</vt:lpstr>
      <vt:lpstr>What is Molecular Dynamics? </vt:lpstr>
      <vt:lpstr>What is Molecular Dynamics? </vt:lpstr>
      <vt:lpstr>Numerical solutions to equations of motion</vt:lpstr>
      <vt:lpstr>Numerical solutions to equations of motion</vt:lpstr>
      <vt:lpstr>Numerical solutions to equations of motion</vt:lpstr>
      <vt:lpstr>Ingredients of Molecular Dynamics Simulations </vt:lpstr>
      <vt:lpstr>Ingredients of Molecular Dynamics Simulations </vt:lpstr>
      <vt:lpstr>Ingredients of Molecular Dynamics Simulations </vt:lpstr>
      <vt:lpstr>Ingredients of Molecular Dynamics Simulations </vt:lpstr>
      <vt:lpstr>Ingredients of Molecular Dynamics Simulations </vt:lpstr>
      <vt:lpstr>Ingredients of Molecular Dynamics Simulations </vt:lpstr>
      <vt:lpstr>Ingredients of Molecular Dynamics Simulations </vt:lpstr>
      <vt:lpstr>Ingredients of Molecular Dynamics Simulations </vt:lpstr>
      <vt:lpstr>Ingredients of Molecular Dynamics Simulations </vt:lpstr>
      <vt:lpstr>Ingredients of Molecular Dynamics Simulations </vt:lpstr>
      <vt:lpstr>Other Considerations </vt:lpstr>
      <vt:lpstr>Other Considerations </vt:lpstr>
      <vt:lpstr>Other Considerations </vt:lpstr>
      <vt:lpstr>Molecular Dynamics in Action 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Raymond Atta-Fynn</dc:creator>
  <cp:lastModifiedBy>Atta-fynn, Raymond</cp:lastModifiedBy>
  <cp:revision>235</cp:revision>
  <dcterms:created xsi:type="dcterms:W3CDTF">2019-01-03T22:48:04Z</dcterms:created>
  <dcterms:modified xsi:type="dcterms:W3CDTF">2019-06-10T22:43:27Z</dcterms:modified>
</cp:coreProperties>
</file>