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63" r:id="rId3"/>
    <p:sldId id="268" r:id="rId4"/>
    <p:sldId id="264" r:id="rId5"/>
    <p:sldId id="265" r:id="rId6"/>
    <p:sldId id="266" r:id="rId7"/>
    <p:sldId id="267" r:id="rId8"/>
    <p:sldId id="262" r:id="rId9"/>
    <p:sldId id="286" r:id="rId10"/>
    <p:sldId id="269" r:id="rId11"/>
    <p:sldId id="270" r:id="rId12"/>
    <p:sldId id="257" r:id="rId13"/>
    <p:sldId id="281" r:id="rId14"/>
    <p:sldId id="284" r:id="rId15"/>
    <p:sldId id="271" r:id="rId16"/>
    <p:sldId id="272" r:id="rId17"/>
    <p:sldId id="273" r:id="rId18"/>
    <p:sldId id="274" r:id="rId19"/>
    <p:sldId id="275" r:id="rId20"/>
    <p:sldId id="282" r:id="rId21"/>
    <p:sldId id="277" r:id="rId22"/>
    <p:sldId id="278" r:id="rId23"/>
    <p:sldId id="280" r:id="rId24"/>
    <p:sldId id="279" r:id="rId25"/>
    <p:sldId id="283" r:id="rId26"/>
    <p:sldId id="285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B50900"/>
    <a:srgbClr val="333398"/>
    <a:srgbClr val="000063"/>
    <a:srgbClr val="055F18"/>
    <a:srgbClr val="FAEFF6"/>
    <a:srgbClr val="FCEAE6"/>
    <a:srgbClr val="FFEAE6"/>
    <a:srgbClr val="FFD2C8"/>
    <a:srgbClr val="D209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>
      <p:cViewPr>
        <p:scale>
          <a:sx n="68" d="100"/>
          <a:sy n="68" d="100"/>
        </p:scale>
        <p:origin x="-2118" y="-11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64DB847-A7C6-423F-B771-46A6092732E3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FC56A9-71FA-49A8-A49B-73E0C4B6E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31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mailto:attafynn@uta.edu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 userDrawn="1"/>
        </p:nvSpPr>
        <p:spPr>
          <a:xfrm>
            <a:off x="609600" y="762000"/>
            <a:ext cx="10972800" cy="1828800"/>
          </a:xfrm>
          <a:prstGeom prst="roundRect">
            <a:avLst/>
          </a:prstGeom>
          <a:solidFill>
            <a:srgbClr val="3333B2">
              <a:alpha val="91000"/>
            </a:srgbClr>
          </a:solidFill>
          <a:ln>
            <a:solidFill>
              <a:srgbClr val="3333B2"/>
            </a:solidFill>
          </a:ln>
          <a:effectLst>
            <a:outerShdw blurRad="114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D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800" y="838200"/>
            <a:ext cx="10363200" cy="838200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1828800"/>
            <a:ext cx="8534400" cy="533400"/>
          </a:xfrm>
        </p:spPr>
        <p:txBody>
          <a:bodyPr/>
          <a:lstStyle>
            <a:lvl1pPr marL="0" indent="0" algn="ctr">
              <a:buNone/>
              <a:defRPr sz="40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2832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68000" y="6492876"/>
            <a:ext cx="15240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="" xmlns:a16="http://schemas.microsoft.com/office/drawing/2014/main" id="{3B360604-074C-4EB2-BFE5-4807CB7BAD11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20800" y="3036887"/>
            <a:ext cx="9448800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Raymond Atta-Fynn (University of Texas, Arlington)</a:t>
            </a:r>
          </a:p>
          <a:p>
            <a:r>
              <a:rPr lang="en-US" sz="24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NSF Summer School on Disordered Materials Modeling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40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Summer 2019</a:t>
            </a:r>
            <a:endParaRPr lang="en-US" sz="24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400" u="none" dirty="0">
                <a:solidFill>
                  <a:srgbClr val="3333FF"/>
                </a:solidFill>
                <a:latin typeface="Calibri Light" panose="020F0302020204030204" pitchFamily="34" charset="0"/>
                <a:cs typeface="Calibri Light" panose="020F0302020204030204" pitchFamily="34" charset="0"/>
                <a:hlinkClick r:id="rId2"/>
              </a:rPr>
              <a:t>attafynn@uta.edu</a:t>
            </a:r>
            <a:endParaRPr lang="en-US" sz="2400" u="none" dirty="0">
              <a:solidFill>
                <a:srgbClr val="3333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EA575-3527-424C-A005-428A5216F8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39EB02-20BD-4C4F-B59A-1CA3F89D91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" y="1066800"/>
            <a:ext cx="11988800" cy="5257800"/>
          </a:xfrm>
        </p:spPr>
        <p:txBody>
          <a:bodyPr/>
          <a:lstStyle>
            <a:lvl1pPr marL="342900" indent="-342900">
              <a:buClr>
                <a:srgbClr val="33359D"/>
              </a:buClr>
              <a:buSzPct val="75000"/>
              <a:buFont typeface="Webdings" panose="05030102010509060703" pitchFamily="18" charset="2"/>
              <a:buChar char=""/>
              <a:defRPr sz="3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  <a:lvl2pPr marL="742950" indent="-285750">
              <a:buClr>
                <a:srgbClr val="000099"/>
              </a:buClr>
              <a:buSzPct val="75000"/>
              <a:buFont typeface="Webdings" panose="05030102010509060703" pitchFamily="18" charset="2"/>
              <a:buChar char=""/>
              <a:defRPr sz="29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2pPr>
            <a:lvl3pPr marL="1143000" indent="-228600">
              <a:buClr>
                <a:srgbClr val="000099"/>
              </a:buClr>
              <a:buFont typeface="CMU Sans Serif" panose="02000603000000000000" pitchFamily="2" charset="0"/>
              <a:buChar char=""/>
              <a:defRPr sz="26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3pPr>
            <a:lvl4pPr marL="1600200" indent="-228600">
              <a:buClr>
                <a:srgbClr val="000099"/>
              </a:buClr>
              <a:buSzPct val="75000"/>
              <a:buFont typeface="Wingdings" panose="05000000000000000000" pitchFamily="2" charset="2"/>
              <a:buChar char=""/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220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solidFill>
            <a:srgbClr val="3333B2"/>
          </a:solidFill>
        </p:spPr>
        <p:txBody>
          <a:bodyPr/>
          <a:lstStyle>
            <a:lvl1pPr marL="182880" algn="l">
              <a:defRPr sz="3600" baseline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1" y="6492876"/>
            <a:ext cx="1428751" cy="365125"/>
          </a:xfrm>
          <a:solidFill>
            <a:srgbClr val="3333CC"/>
          </a:solidFill>
        </p:spPr>
        <p:txBody>
          <a:bodyPr/>
          <a:lstStyle>
            <a:lvl1pPr algn="ctr">
              <a:defRPr sz="16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8D0AF33-4E15-453F-B99E-CAC77D4E93E1}"/>
              </a:ext>
            </a:extLst>
          </p:cNvPr>
          <p:cNvSpPr txBox="1"/>
          <p:nvPr userDrawn="1"/>
        </p:nvSpPr>
        <p:spPr>
          <a:xfrm>
            <a:off x="1428752" y="6488114"/>
            <a:ext cx="3956049" cy="369887"/>
          </a:xfrm>
          <a:prstGeom prst="rect">
            <a:avLst/>
          </a:prstGeom>
          <a:solidFill>
            <a:srgbClr val="00005C"/>
          </a:solidFill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1"/>
                </a:solidFill>
                <a:latin typeface="Calibri Light" panose="020F0302020204030204" pitchFamily="34" charset="0"/>
                <a:ea typeface="CMU Sans Serif" panose="02000603000000000000" pitchFamily="2" charset="0"/>
                <a:cs typeface="Calibri Light" panose="020F0302020204030204" pitchFamily="34" charset="0"/>
              </a:rPr>
              <a:t>Raymond Atta-Fynn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="" xmlns:a16="http://schemas.microsoft.com/office/drawing/2014/main" id="{CD64B116-C134-4983-A6DF-A5B5B1E7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4800" y="6492876"/>
            <a:ext cx="5283200" cy="365125"/>
          </a:xfrm>
          <a:solidFill>
            <a:srgbClr val="3333CC"/>
          </a:solidFill>
        </p:spPr>
        <p:txBody>
          <a:bodyPr/>
          <a:lstStyle>
            <a:lvl1pPr algn="ctr"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3E4E2075-F1AC-41A1-910C-1C84E71C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92876"/>
            <a:ext cx="1524000" cy="365125"/>
          </a:xfrm>
          <a:solidFill>
            <a:srgbClr val="3333B2"/>
          </a:solidFill>
        </p:spPr>
        <p:txBody>
          <a:bodyPr/>
          <a:lstStyle>
            <a:lvl1pPr>
              <a:defRPr sz="1800" baseline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2F621-4695-46C1-8607-7F4A48817B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1"/>
            <a:ext cx="5689600" cy="50593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800"/>
            </a:lvl1pPr>
            <a:lvl2pPr>
              <a:buSzPct val="60000"/>
              <a:buFontTx/>
              <a:buBlip>
                <a:blip r:embed="rId2"/>
              </a:buBlip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A58546F-1E4E-426D-9940-5EB4B4A74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28752" y="6488114"/>
            <a:ext cx="4667249" cy="3698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bg1"/>
                </a:solidFill>
                <a:latin typeface="+mn-lt"/>
                <a:cs typeface="+mn-cs"/>
              </a:rPr>
              <a:t>Vu Pham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99060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676401"/>
            <a:ext cx="5386917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99060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676401"/>
            <a:ext cx="5389033" cy="4449763"/>
          </a:xfrm>
        </p:spPr>
        <p:txBody>
          <a:bodyPr/>
          <a:lstStyle>
            <a:lvl1pPr>
              <a:buSzPct val="60000"/>
              <a:buFontTx/>
              <a:buBlip>
                <a:blip r:embed="rId2"/>
              </a:buBlip>
              <a:defRPr sz="2400"/>
            </a:lvl1pPr>
            <a:lvl2pPr>
              <a:buSzPct val="60000"/>
              <a:buFontTx/>
              <a:buBlip>
                <a:blip r:embed="rId2"/>
              </a:buBlip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7856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25B14B-C98E-4C14-96E7-18DD3A29C1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3333B2"/>
              </a:gs>
            </a:gsLst>
            <a:lin ang="10800000" scaled="1"/>
            <a:tileRect/>
          </a:gradFill>
          <a:ln>
            <a:noFill/>
          </a:ln>
          <a:effectLst>
            <a:outerShdw blurRad="50800" dist="88900" dir="5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887200" cy="762000"/>
          </a:xfrm>
        </p:spPr>
        <p:txBody>
          <a:bodyPr/>
          <a:lstStyle>
            <a:lvl1pPr marL="182880" algn="l"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F8ABFDA-DAF0-4496-8136-3108F5781C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0" y="6477000"/>
            <a:ext cx="6096000" cy="381000"/>
          </a:xfrm>
          <a:prstGeom prst="rect">
            <a:avLst/>
          </a:prstGeom>
          <a:solidFill>
            <a:srgbClr val="3333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477000"/>
            <a:ext cx="6096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422400" y="6477000"/>
            <a:ext cx="4673600" cy="381000"/>
          </a:xfrm>
        </p:spPr>
        <p:txBody>
          <a:bodyPr anchor="ctr">
            <a:normAutofit/>
          </a:bodyPr>
          <a:lstStyle>
            <a:lvl1pPr algn="r">
              <a:buNone/>
              <a:defRPr lang="en-US" sz="12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4"/>
          </p:nvPr>
        </p:nvSpPr>
        <p:spPr>
          <a:xfrm>
            <a:off x="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5"/>
          </p:nvPr>
        </p:nvSpPr>
        <p:spPr>
          <a:xfrm>
            <a:off x="6096000" y="6492876"/>
            <a:ext cx="4673600" cy="365125"/>
          </a:xfrm>
        </p:spPr>
        <p:txBody>
          <a:bodyPr/>
          <a:lstStyle>
            <a:lvl1pPr algn="l"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10769600" y="6492876"/>
            <a:ext cx="1422400" cy="365125"/>
          </a:xfrm>
        </p:spPr>
        <p:txBody>
          <a:bodyPr/>
          <a:lstStyle>
            <a:lvl1pPr>
              <a:defRPr baseline="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7C05FB1-C35B-4870-BC50-C1BF2D042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2A947-F0B9-4AC8-B617-2CA04D399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05516-340B-459A-81CA-6701DA508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6/3/2019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Introduction to Structural Optimization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6CB6DE-1033-4C2C-8280-139BC16F7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66" r:id="rId3"/>
    <p:sldLayoutId id="2147483673" r:id="rId4"/>
    <p:sldLayoutId id="2147483674" r:id="rId5"/>
    <p:sldLayoutId id="2147483675" r:id="rId6"/>
    <p:sldLayoutId id="2147483676" r:id="rId7"/>
    <p:sldLayoutId id="2147483667" r:id="rId8"/>
    <p:sldLayoutId id="2147483668" r:id="rId9"/>
    <p:sldLayoutId id="2147483669" r:id="rId10"/>
    <p:sldLayoutId id="2147483670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5"/>
          <p:cNvSpPr>
            <a:spLocks noGrp="1"/>
          </p:cNvSpPr>
          <p:nvPr>
            <p:ph type="ctrTitle"/>
          </p:nvPr>
        </p:nvSpPr>
        <p:spPr>
          <a:xfrm>
            <a:off x="1066800" y="1447800"/>
            <a:ext cx="10210800" cy="838200"/>
          </a:xfrm>
        </p:spPr>
        <p:txBody>
          <a:bodyPr/>
          <a:lstStyle/>
          <a:p>
            <a:r>
              <a:rPr lang="en-US" dirty="0" smtClean="0"/>
              <a:t>Introduction to Structural </a:t>
            </a:r>
            <a:r>
              <a:rPr lang="en-US" dirty="0"/>
              <a:t>Optimization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6E92CF-8FCE-4122-938F-BD2961D32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CC5C3B-DA94-40AE-AE37-7417BBCFB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6AFC69E-8A65-4C97-A9E6-7AD97D9D4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3" name="cluster">
            <a:hlinkClick r:id="" action="ppaction://media"/>
            <a:extLst>
              <a:ext uri="{FF2B5EF4-FFF2-40B4-BE49-F238E27FC236}">
                <a16:creationId xmlns="" xmlns:a16="http://schemas.microsoft.com/office/drawing/2014/main" id="{71CFA277-9846-485D-9656-792FE2B874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67800" y="4282155"/>
            <a:ext cx="2926488" cy="20424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Steepest descent in 1-dimension</a:t>
                </a:r>
                <a:r>
                  <a:rPr lang="en-US" sz="2500" b="1" u="sng" dirty="0"/>
                  <a:t> </a:t>
                </a:r>
              </a:p>
              <a:p>
                <a:r>
                  <a:rPr lang="en-US" sz="2500" dirty="0"/>
                  <a:t>Suppose we want to minimize a 1-dimensional function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Given an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,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direction of steepest descent</a:t>
                </a:r>
                <a:r>
                  <a:rPr lang="en-US" sz="2500" dirty="0"/>
                  <a:t>, i.e. </a:t>
                </a:r>
                <a:r>
                  <a:rPr lang="en-US" sz="2500" dirty="0">
                    <a:solidFill>
                      <a:srgbClr val="FF0000"/>
                    </a:solidFill>
                  </a:rPr>
                  <a:t>direction of greatest change</a:t>
                </a:r>
                <a:r>
                  <a:rPr lang="en-US" sz="25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 </a:t>
                </a:r>
                <a:r>
                  <a:rPr lang="en-US" sz="2500" dirty="0"/>
                  <a:t>is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/>
                  <a:t>. 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Key point</a:t>
                </a:r>
                <a:r>
                  <a:rPr lang="en-US" sz="2500" dirty="0">
                    <a:solidFill>
                      <a:srgbClr val="FF0000"/>
                    </a:solidFill>
                  </a:rPr>
                  <a:t>: </a:t>
                </a:r>
                <a:r>
                  <a:rPr lang="en-US" sz="2500" dirty="0"/>
                  <a:t>if we follow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 </a:t>
                </a:r>
                <a:r>
                  <a:rPr lang="en-US" sz="2500" dirty="0"/>
                  <a:t>in a </a:t>
                </a:r>
                <a:r>
                  <a:rPr lang="en-US" sz="2500" b="1" i="1" dirty="0">
                    <a:solidFill>
                      <a:srgbClr val="333399"/>
                    </a:solidFill>
                  </a:rPr>
                  <a:t>small enough steps</a:t>
                </a:r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is </a:t>
                </a:r>
                <a:r>
                  <a:rPr lang="en-US" sz="2500" b="1" i="1" dirty="0">
                    <a:solidFill>
                      <a:srgbClr val="333399"/>
                    </a:solidFill>
                  </a:rPr>
                  <a:t>guaranteed to decrease</a:t>
                </a:r>
                <a:r>
                  <a:rPr lang="en-US" sz="2500" dirty="0"/>
                  <a:t>. To see this, consider the first order Taylor expansion of 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5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500" dirty="0"/>
                  <a:t> is a small change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[</a:t>
                </a:r>
                <a:r>
                  <a:rPr lang="en-US" sz="2500" dirty="0">
                    <a:solidFill>
                      <a:srgbClr val="FF0000"/>
                    </a:solidFill>
                  </a:rPr>
                  <a:t>ignore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500" dirty="0"/>
                  <a:t> </a:t>
                </a:r>
                <a:r>
                  <a:rPr lang="en-US" sz="2500" dirty="0">
                    <a:solidFill>
                      <a:srgbClr val="FF0000"/>
                    </a:solidFill>
                  </a:rPr>
                  <a:t>and higher powers</a:t>
                </a:r>
                <a:r>
                  <a:rPr lang="en-US" sz="2500" dirty="0"/>
                  <a:t>]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 If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500" dirty="0"/>
                  <a:t> is chosen to be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𝛼𝛻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,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500" dirty="0"/>
                  <a:t> is a 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positive  parameter called the step size</a:t>
                </a:r>
                <a:r>
                  <a:rPr lang="en-US" sz="2500" dirty="0"/>
                  <a:t>, then the decrease in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follows: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800" t="-745" r="-11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275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Steepest descent in </a:t>
                </a:r>
                <a:r>
                  <a:rPr lang="en-US" sz="2500" b="1" i="1" u="sng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-dimensions</a:t>
                </a:r>
                <a:r>
                  <a:rPr lang="en-US" sz="2500" b="1" u="sng" dirty="0"/>
                  <a:t> </a:t>
                </a:r>
              </a:p>
              <a:p>
                <a:r>
                  <a:rPr lang="en-US" sz="2500" dirty="0"/>
                  <a:t>We want to minimize a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dirty="0">
                    <a:solidFill>
                      <a:srgbClr val="FF0000"/>
                    </a:solidFill>
                  </a:rPr>
                  <a:t>-dimensional</a:t>
                </a:r>
                <a:r>
                  <a:rPr lang="en-US" sz="2500" dirty="0"/>
                  <a:t> function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500" dirty="0"/>
                  <a:t>, where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500" dirty="0"/>
                  <a:t> is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vector of dimension</a:t>
                </a:r>
                <a:r>
                  <a:rPr lang="en-US" sz="2500" dirty="0"/>
                  <a:t>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Given an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,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direction of steepest descent </a:t>
                </a:r>
                <a:r>
                  <a:rPr lang="en-US" sz="2500" dirty="0"/>
                  <a:t>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US" sz="2500" dirty="0"/>
                  <a:t>is the vector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/>
                  <a:t>. </a:t>
                </a:r>
              </a:p>
              <a:p>
                <a:endParaRPr lang="en-US" sz="1000" dirty="0"/>
              </a:p>
              <a:p>
                <a:r>
                  <a:rPr lang="en-US" sz="2500" dirty="0">
                    <a:solidFill>
                      <a:srgbClr val="FF0000"/>
                    </a:solidFill>
                  </a:rPr>
                  <a:t>Taylor expansion: </a:t>
                </a:r>
                <a:r>
                  <a:rPr lang="en-US" sz="2500" dirty="0"/>
                  <a:t>the first order Taylor expansion of 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acc>
                        <m:accPr>
                          <m:chr m:val="⃗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5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 The choice of 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⃗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𝛼𝛻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,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500" dirty="0"/>
                  <a:t>, ensures that</a:t>
                </a:r>
                <a:r>
                  <a:rPr lang="en-US" sz="25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decrease steadily toward the minimum.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800"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74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0" y="1219201"/>
            <a:ext cx="12192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AE773-DA8F-453E-A241-0ADFD3C54551}"/>
              </a:ext>
            </a:extLst>
          </p:cNvPr>
          <p:cNvSpPr txBox="1"/>
          <p:nvPr/>
        </p:nvSpPr>
        <p:spPr>
          <a:xfrm>
            <a:off x="0" y="742146"/>
            <a:ext cx="12191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Steepest descent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E6775DE-1083-49D8-988A-030D70B02951}"/>
                  </a:ext>
                </a:extLst>
              </p:cNvPr>
              <p:cNvSpPr txBox="1"/>
              <p:nvPr/>
            </p:nvSpPr>
            <p:spPr>
              <a:xfrm>
                <a:off x="0" y="1184871"/>
                <a:ext cx="12192000" cy="509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Pick an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  <a:cs typeface="Calibri Light" panose="020F0302020204030204" pitchFamily="34" charset="0"/>
                        </a:rPr>
                        <m:t>𝑖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→0</m:t>
                      </m:r>
                    </m:oMath>
                  </m:oMathPara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𝛼</m:t>
                      </m:r>
                      <m:r>
                        <a:rPr lang="en-US" sz="23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→0.5</m:t>
                      </m:r>
                    </m:oMath>
                  </m:oMathPara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𝜀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=0.000001</m:t>
                      </m:r>
                    </m:oMath>
                  </m:oMathPara>
                </a14:m>
                <a:endParaRPr lang="en-US" sz="2300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loop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	</a:t>
                </a:r>
                <a14:m>
                  <m:oMath xmlns:m="http://schemas.openxmlformats.org/officeDocument/2006/math">
                    <m:r>
                      <a:rPr lang="en-US" sz="23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3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∆</m:t>
                    </m:r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               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d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∆</m:t>
                        </m:r>
                      </m:e>
                    </m:d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&lt;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𝜀</m:t>
                    </m:r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stop</a:t>
                </a:r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→2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            	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while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3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3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3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𝛼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∆</m:t>
                        </m:r>
                      </m:e>
                    </m:d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3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3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3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sz="23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	</a:t>
                </a:r>
                <a:r>
                  <a:rPr lang="en-US" sz="2300" dirty="0">
                    <a:ea typeface="Cambria Math" panose="02040503050406030204" pitchFamily="18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  <m:f>
                      <m:fPr>
                        <m:type m:val="lin"/>
                        <m:ctrlPr>
                          <a:rPr lang="en-US" sz="2300" i="1">
                            <a:latin typeface="Cambria Math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fPr>
                      <m:num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𝛼</m:t>
                        </m:r>
                      </m:num>
                      <m:den>
                        <m:r>
                          <a:rPr lang="en-US" sz="23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300" dirty="0">
                  <a:ea typeface="Cambria Math" panose="02040503050406030204" pitchFamily="18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	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end while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</a:t>
                </a:r>
                <a:r>
                  <a:rPr lang="el-GR" sz="2300" b="1" dirty="0">
                    <a:solidFill>
                      <a:srgbClr val="0000FF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+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∆→</m:t>
                    </m:r>
                  </m:oMath>
                </a14:m>
                <a:r>
                  <a:rPr lang="el-GR" sz="2300" b="1" dirty="0">
                    <a:solidFill>
                      <a:srgbClr val="0000FF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</a:t>
                </a:r>
                <a:r>
                  <a:rPr lang="el-GR" sz="2300" b="1" dirty="0">
                    <a:solidFill>
                      <a:srgbClr val="0000FF"/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/>
                      </a:rPr>
                      <m:t>+1</m:t>
                    </m:r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→</m:t>
                    </m:r>
                  </m:oMath>
                </a14:m>
                <a:r>
                  <a:rPr lang="el-GR" sz="2300" b="1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end loop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6775DE-1083-49D8-988A-030D70B02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84871"/>
                <a:ext cx="12192000" cy="5095882"/>
              </a:xfrm>
              <a:prstGeom prst="rect">
                <a:avLst/>
              </a:prstGeom>
              <a:blipFill>
                <a:blip r:embed="rId2"/>
                <a:stretch>
                  <a:fillRect l="-700" t="-1914" b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7196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0" y="1219201"/>
            <a:ext cx="12179952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DFAAE773-DA8F-453E-A241-0ADFD3C54551}"/>
                  </a:ext>
                </a:extLst>
              </p:cNvPr>
              <p:cNvSpPr txBox="1"/>
              <p:nvPr/>
            </p:nvSpPr>
            <p:spPr>
              <a:xfrm>
                <a:off x="-12048" y="742146"/>
                <a:ext cx="12192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Steepest descent minimization: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300" b="1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endParaRPr lang="en-US" sz="23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AE773-DA8F-453E-A241-0ADFD3C54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48" y="742146"/>
                <a:ext cx="12192000" cy="477054"/>
              </a:xfrm>
              <a:prstGeom prst="rect">
                <a:avLst/>
              </a:prstGeom>
              <a:blipFill>
                <a:blip r:embed="rId4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0001-0012">
            <a:hlinkClick r:id="" action="ppaction://media"/>
            <a:extLst>
              <a:ext uri="{FF2B5EF4-FFF2-40B4-BE49-F238E27FC236}">
                <a16:creationId xmlns="" xmlns:a16="http://schemas.microsoft.com/office/drawing/2014/main" id="{CBF57AC8-77AB-4B4D-91E6-6C86D6FDD8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382" y="1263186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926A225F-1D5B-4F6D-A482-8AAA179194C3}"/>
                  </a:ext>
                </a:extLst>
              </p:cNvPr>
              <p:cNvSpPr txBox="1"/>
              <p:nvPr/>
            </p:nvSpPr>
            <p:spPr>
              <a:xfrm>
                <a:off x="9296400" y="1338352"/>
                <a:ext cx="2895600" cy="47309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minimum value 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; this occurs at the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=(0,0)</m:t>
                    </m:r>
                  </m:oMath>
                </a14:m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Left plot:</a:t>
                </a:r>
                <a:r>
                  <a:rPr lang="en-US" sz="2300" b="1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3D graph.</a:t>
                </a:r>
              </a:p>
              <a:p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Right plot: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corresponding projection onto the 2D plane spanned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(contour plot).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6A225F-1D5B-4F6D-A482-8AAA17919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1338352"/>
                <a:ext cx="2895600" cy="4730910"/>
              </a:xfrm>
              <a:prstGeom prst="rect">
                <a:avLst/>
              </a:prstGeom>
              <a:blipFill>
                <a:blip r:embed="rId6"/>
                <a:stretch>
                  <a:fillRect l="-2947" t="-1031" r="-3579" b="-1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166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0" y="1219201"/>
            <a:ext cx="12179952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DFAAE773-DA8F-453E-A241-0ADFD3C54551}"/>
                  </a:ext>
                </a:extLst>
              </p:cNvPr>
              <p:cNvSpPr txBox="1"/>
              <p:nvPr/>
            </p:nvSpPr>
            <p:spPr>
              <a:xfrm>
                <a:off x="-12048" y="742146"/>
                <a:ext cx="121920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Steepest descent minimization: </a:t>
                </a:r>
                <a:r>
                  <a:rPr lang="en-US" sz="2500" b="1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Rosenbrock</a:t>
                </a:r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function </a:t>
                </a:r>
                <a14:m>
                  <m:oMath xmlns:m="http://schemas.openxmlformats.org/officeDocument/2006/math">
                    <m:r>
                      <a:rPr lang="en-US" sz="23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(1−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100(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3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3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FAAE773-DA8F-453E-A241-0ADFD3C545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048" y="742146"/>
                <a:ext cx="12192000" cy="477054"/>
              </a:xfrm>
              <a:prstGeom prst="rect">
                <a:avLst/>
              </a:prstGeom>
              <a:blipFill>
                <a:blip r:embed="rId4"/>
                <a:stretch>
                  <a:fillRect t="-10256" b="-3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7D1A5B90-7BBD-410E-99F4-079C74090734}"/>
                  </a:ext>
                </a:extLst>
              </p:cNvPr>
              <p:cNvSpPr txBox="1"/>
              <p:nvPr/>
            </p:nvSpPr>
            <p:spPr>
              <a:xfrm>
                <a:off x="9296400" y="1338352"/>
                <a:ext cx="2895600" cy="4746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minimum value of the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Rosenbrock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function </a:t>
                </a:r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; this occurs at the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=(1,1)</m:t>
                    </m:r>
                  </m:oMath>
                </a14:m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Left plot:</a:t>
                </a:r>
                <a:r>
                  <a:rPr lang="en-US" sz="2300" b="1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3D graph.</a:t>
                </a:r>
              </a:p>
              <a:p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Right plot: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Contour plot in the 2D plane spanned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D1A5B90-7BBD-410E-99F4-079C74090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1338352"/>
                <a:ext cx="2895600" cy="4746620"/>
              </a:xfrm>
              <a:prstGeom prst="rect">
                <a:avLst/>
              </a:prstGeom>
              <a:blipFill>
                <a:blip r:embed="rId5"/>
                <a:stretch>
                  <a:fillRect l="-3158" t="-1028" r="-4842" b="-2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0001-0044">
            <a:hlinkClick r:id="" action="ppaction://media"/>
            <a:extLst>
              <a:ext uri="{FF2B5EF4-FFF2-40B4-BE49-F238E27FC236}">
                <a16:creationId xmlns="" xmlns:a16="http://schemas.microsoft.com/office/drawing/2014/main" id="{D2B678F1-4F81-43DE-9C52-C1B4C17A2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29190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3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Steepest descent advantages</a:t>
                </a:r>
                <a:endParaRPr lang="en-US" sz="2500" b="1" u="sng" dirty="0"/>
              </a:p>
              <a:p>
                <a:r>
                  <a:rPr lang="en-US" sz="2500" dirty="0"/>
                  <a:t>Easy to implement.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Many other methods switch to steepest descent when they do not make sufficient progress.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Steepest descent advantages</a:t>
                </a:r>
                <a:endParaRPr lang="en-US" sz="2500" b="1" u="sng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b="1" dirty="0"/>
                  <a:t>Picking</a:t>
                </a:r>
                <a:r>
                  <a:rPr lang="en-US" sz="2500" dirty="0"/>
                  <a:t> the step size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500" dirty="0"/>
                  <a:t>  is a </a:t>
                </a:r>
                <a:r>
                  <a:rPr lang="en-US" sz="2500" b="1" dirty="0"/>
                  <a:t>bit of a dark art</a:t>
                </a:r>
                <a:r>
                  <a:rPr lang="en-US" sz="2500" dirty="0"/>
                  <a:t>.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500" dirty="0"/>
                  <a:t> makes the determination of the solution longer;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US" sz="2500" dirty="0"/>
                  <a:t> can make the algorithm worse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endParaRPr lang="en-US" sz="1000" dirty="0"/>
              </a:p>
              <a:p>
                <a:r>
                  <a:rPr lang="en-US" sz="2500" dirty="0"/>
                  <a:t>The convergence of steepest descent algorithms close to the minimum can be quite slow. </a:t>
                </a:r>
                <a:endParaRPr lang="en-US" sz="800" dirty="0"/>
              </a:p>
              <a:p>
                <a:pPr marL="0" indent="0">
                  <a:buNone/>
                </a:pP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800"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Steepest Descent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3338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D4FDE63-9A1F-47B2-9D59-DA407576DA73}"/>
              </a:ext>
            </a:extLst>
          </p:cNvPr>
          <p:cNvSpPr txBox="1"/>
          <p:nvPr/>
        </p:nvSpPr>
        <p:spPr>
          <a:xfrm>
            <a:off x="76200" y="1676400"/>
            <a:ext cx="12039600" cy="1280160"/>
          </a:xfrm>
          <a:prstGeom prst="rect">
            <a:avLst/>
          </a:prstGeom>
          <a:solidFill>
            <a:schemeClr val="bg1">
              <a:lumMod val="85000"/>
            </a:schemeClr>
          </a:solidFill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15800" cy="57308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Conjugate gradient method</a:t>
                </a:r>
                <a:r>
                  <a:rPr lang="en-US" sz="2500" b="1" u="sng" dirty="0"/>
                  <a:t> </a:t>
                </a:r>
              </a:p>
              <a:p>
                <a:r>
                  <a:rPr lang="en-US" sz="2500" dirty="0"/>
                  <a:t>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steepest descent</a:t>
                </a:r>
                <a:r>
                  <a:rPr lang="en-US" sz="2500" dirty="0"/>
                  <a:t> minimization algorithm: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3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l-GR" sz="23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3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−…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3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300" b="1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marL="0" indent="0">
                  <a:buNone/>
                </a:pPr>
                <a:endParaRPr lang="en-US" sz="800" b="1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Until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 </m:t>
                      </m:r>
                    </m:oMath>
                  </m:oMathPara>
                </a14:m>
                <a:endParaRPr lang="en-US" sz="2500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where</m:t>
                    </m:r>
                    <m:r>
                      <a:rPr lang="en-US" sz="25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1, 2,…</m:t>
                    </m:r>
                  </m:oMath>
                </a14:m>
                <a:r>
                  <a:rPr lang="en-US" sz="2500" dirty="0"/>
                  <a:t> </a:t>
                </a: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often finds itself taking steps in the same direction as earlier steps</a:t>
                </a:r>
                <a:r>
                  <a:rPr lang="en-US" sz="2500" dirty="0"/>
                  <a:t>. </a:t>
                </a:r>
              </a:p>
              <a:p>
                <a:pPr marL="0" indent="0">
                  <a:buNone/>
                </a:pPr>
                <a:r>
                  <a:rPr lang="en-US" sz="800" dirty="0"/>
                  <a:t> </a:t>
                </a:r>
              </a:p>
              <a:p>
                <a:r>
                  <a:rPr lang="en-US" sz="2500" dirty="0"/>
                  <a:t>This makes the steepest descent method woefully inefficient!  It will be more efficient if a step is taken only once (but optimally). </a:t>
                </a:r>
                <a:r>
                  <a:rPr lang="en-US" sz="2500" dirty="0">
                    <a:solidFill>
                      <a:srgbClr val="FF0000"/>
                    </a:solidFill>
                  </a:rPr>
                  <a:t>This lies at the heart of the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conjugate gradient method</a:t>
                </a:r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>
                    <a:solidFill>
                      <a:srgbClr val="FF0000"/>
                    </a:solidFill>
                  </a:rPr>
                  <a:t>Original philosophy of conjugate gradient method</a:t>
                </a:r>
                <a:r>
                  <a:rPr lang="en-US" sz="2500" dirty="0"/>
                  <a:t>: pick a set of directions 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:r>
                  <a:rPr lang="en-US" sz="2500" dirty="0"/>
                  <a:t> known as </a:t>
                </a:r>
                <a:r>
                  <a:rPr lang="en-US" sz="2500" b="1" dirty="0">
                    <a:solidFill>
                      <a:srgbClr val="0000FF"/>
                    </a:solidFill>
                  </a:rPr>
                  <a:t>conjugate directions</a:t>
                </a:r>
                <a:r>
                  <a:rPr lang="en-US" sz="2500" dirty="0"/>
                  <a:t>, such that at </a:t>
                </a:r>
                <a:r>
                  <a:rPr lang="en-US" sz="2500" dirty="0">
                    <a:solidFill>
                      <a:srgbClr val="FF0000"/>
                    </a:solidFill>
                  </a:rPr>
                  <a:t>only one step is taken along each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to reach the minimum. 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15800" cy="5730875"/>
              </a:xfrm>
              <a:blipFill>
                <a:blip r:embed="rId2"/>
                <a:stretch>
                  <a:fillRect l="-805" t="-745" b="-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Conjugate Gradient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32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06C5E2F-1C06-4205-9188-E3AC70E5A558}"/>
              </a:ext>
            </a:extLst>
          </p:cNvPr>
          <p:cNvSpPr txBox="1"/>
          <p:nvPr/>
        </p:nvSpPr>
        <p:spPr>
          <a:xfrm>
            <a:off x="76200" y="3139440"/>
            <a:ext cx="12039600" cy="1737360"/>
          </a:xfrm>
          <a:prstGeom prst="rect">
            <a:avLst/>
          </a:prstGeom>
          <a:solidFill>
            <a:schemeClr val="bg1">
              <a:lumMod val="85000"/>
            </a:schemeClr>
          </a:solidFill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Conjugate gradient method:  exact </a:t>
                </a:r>
                <a:r>
                  <a:rPr lang="en-US" sz="2500" b="1" u="sng" dirty="0" err="1">
                    <a:solidFill>
                      <a:srgbClr val="FF0000"/>
                    </a:solidFill>
                  </a:rPr>
                  <a:t>arithmetics</a:t>
                </a:r>
                <a:endParaRPr lang="en-US" sz="2500" b="1" u="sng" dirty="0"/>
              </a:p>
              <a:p>
                <a:r>
                  <a:rPr lang="en-US" sz="2500" dirty="0"/>
                  <a:t>For a given function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500" dirty="0"/>
                  <a:t> with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dirty="0">
                    <a:solidFill>
                      <a:srgbClr val="FF0000"/>
                    </a:solidFill>
                  </a:rPr>
                  <a:t> variables, </a:t>
                </a:r>
                <a:r>
                  <a:rPr lang="en-US" sz="2500" b="1" dirty="0"/>
                  <a:t>you are guaranteed to reach the minimum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500" dirty="0"/>
                  <a:t> </a:t>
                </a:r>
                <a:r>
                  <a:rPr lang="en-US" sz="2500" b="1" dirty="0"/>
                  <a:t>in exactly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b="1" dirty="0"/>
                  <a:t> steps if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500" b="1" dirty="0"/>
                  <a:t> is 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quadratic</a:t>
                </a:r>
                <a:r>
                  <a:rPr lang="en-US" sz="2500" b="1" dirty="0"/>
                  <a:t>.</a:t>
                </a:r>
              </a:p>
              <a:p>
                <a:r>
                  <a:rPr lang="en-US" sz="2500" dirty="0"/>
                  <a:t>Specifically, given an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and a set of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N</a:t>
                </a:r>
                <a:r>
                  <a:rPr lang="en-US" sz="2500" dirty="0"/>
                  <a:t> conjugate directions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/>
                  <a:t>attains a minimum 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2500" dirty="0"/>
                  <a:t> given by: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5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acc>
                            <m:accPr>
                              <m:chr m:val="⃗"/>
                              <m:ctrlPr>
                                <a:rPr lang="el-GR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5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lang="en-US" sz="25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    </a:t>
                </a:r>
                <a:r>
                  <a:rPr lang="en-US" sz="2500" dirty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 is the step size along the conjugate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FF0000"/>
                    </a:solidFill>
                  </a:rPr>
                  <a:t>.  </a:t>
                </a: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Thus the employment of the conjugate gradient method boils to the determination of the directions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 and the step sizes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. </a:t>
                </a:r>
                <a:endParaRPr lang="en-US" sz="1000" dirty="0"/>
              </a:p>
              <a:p>
                <a:r>
                  <a:rPr lang="en-US" sz="2500" dirty="0">
                    <a:solidFill>
                      <a:srgbClr val="FF0000"/>
                    </a:solidFill>
                  </a:rPr>
                  <a:t>Later on, we will present methods for determining </a:t>
                </a:r>
                <a:r>
                  <a:rPr lang="en-US" sz="2500" dirty="0">
                    <a:solidFill>
                      <a:srgbClr val="0000FF"/>
                    </a:solidFill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}  </a:t>
                </a:r>
                <a:r>
                  <a:rPr lang="en-US" sz="2500" dirty="0"/>
                  <a:t>and </a:t>
                </a:r>
                <a:r>
                  <a:rPr lang="en-US" sz="2500" dirty="0">
                    <a:solidFill>
                      <a:srgbClr val="0000FF"/>
                    </a:solidFill>
                  </a:rPr>
                  <a:t>{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}.</a:t>
                </a:r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800" t="-745" r="-1100" b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Conjugate Gradient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929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5730875"/>
          </a:xfrm>
        </p:spPr>
        <p:txBody>
          <a:bodyPr/>
          <a:lstStyle/>
          <a:p>
            <a:pPr marL="0" indent="0">
              <a:buNone/>
            </a:pPr>
            <a:r>
              <a:rPr lang="en-US" sz="2500" b="1" u="sng" dirty="0">
                <a:solidFill>
                  <a:srgbClr val="FF0000"/>
                </a:solidFill>
              </a:rPr>
              <a:t>Conjugate gradient method:  in practice</a:t>
            </a:r>
          </a:p>
          <a:p>
            <a:pPr marL="0" indent="0">
              <a:buNone/>
            </a:pPr>
            <a:endParaRPr lang="en-US" sz="800" b="1" u="sng" dirty="0"/>
          </a:p>
          <a:p>
            <a:r>
              <a:rPr lang="en-US" sz="2500" dirty="0">
                <a:solidFill>
                  <a:srgbClr val="FF0000"/>
                </a:solidFill>
              </a:rPr>
              <a:t>Advantage:</a:t>
            </a:r>
            <a:r>
              <a:rPr lang="en-US" sz="2500" dirty="0"/>
              <a:t> The conjugate gradient method is much faster than the steepest descent method; it requires much less steps to converge.</a:t>
            </a:r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2500" dirty="0">
                <a:solidFill>
                  <a:srgbClr val="FF0000"/>
                </a:solidFill>
              </a:rPr>
              <a:t>Disadvantage:</a:t>
            </a:r>
            <a:r>
              <a:rPr lang="en-US" sz="2500" dirty="0"/>
              <a:t> </a:t>
            </a:r>
          </a:p>
          <a:p>
            <a:pPr marL="514350" indent="-514350">
              <a:buAutoNum type="romanLcParenBoth"/>
            </a:pPr>
            <a:r>
              <a:rPr lang="en-US" sz="2500" dirty="0"/>
              <a:t>Its implementation is slightly more involving compared to the steepest descent method; </a:t>
            </a:r>
          </a:p>
          <a:p>
            <a:pPr marL="514350" indent="-514350">
              <a:buAutoNum type="romanLcParenBoth"/>
            </a:pPr>
            <a:r>
              <a:rPr lang="en-US" sz="2500" dirty="0"/>
              <a:t>Due to rounding errors, the conjugate gradient  method may take longer to converge</a:t>
            </a:r>
          </a:p>
          <a:p>
            <a:pPr marL="514350" indent="-514350">
              <a:buAutoNum type="romanLcParenBoth"/>
            </a:pPr>
            <a:r>
              <a:rPr lang="en-US" sz="2500" dirty="0"/>
              <a:t>For highly disordered structures, the conjugate method can fail miserably. </a:t>
            </a:r>
          </a:p>
          <a:p>
            <a:endParaRPr lang="en-US" sz="2500" dirty="0"/>
          </a:p>
          <a:p>
            <a:r>
              <a:rPr lang="en-US" sz="2500" dirty="0">
                <a:solidFill>
                  <a:srgbClr val="FF0000"/>
                </a:solidFill>
              </a:rPr>
              <a:t>Implementation:</a:t>
            </a:r>
            <a:r>
              <a:rPr lang="en-US" sz="2500" dirty="0"/>
              <a:t> We will present two iterative conjugate gradient methods that can be applied in practice; they are </a:t>
            </a:r>
            <a:r>
              <a:rPr lang="en-US" sz="2500" dirty="0">
                <a:solidFill>
                  <a:srgbClr val="FF0000"/>
                </a:solidFill>
              </a:rPr>
              <a:t>Fletcher–Reeves method </a:t>
            </a:r>
            <a:r>
              <a:rPr lang="en-US" sz="2500" dirty="0"/>
              <a:t>and the </a:t>
            </a:r>
            <a:r>
              <a:rPr lang="en-US" sz="2500" dirty="0" err="1">
                <a:solidFill>
                  <a:srgbClr val="FF0000"/>
                </a:solidFill>
              </a:rPr>
              <a:t>Polak</a:t>
            </a:r>
            <a:r>
              <a:rPr lang="en-US" sz="2500" dirty="0">
                <a:solidFill>
                  <a:srgbClr val="FF0000"/>
                </a:solidFill>
              </a:rPr>
              <a:t>–</a:t>
            </a:r>
            <a:r>
              <a:rPr lang="en-US" sz="2500" dirty="0" err="1">
                <a:solidFill>
                  <a:srgbClr val="FF0000"/>
                </a:solidFill>
              </a:rPr>
              <a:t>Ribiere</a:t>
            </a:r>
            <a:r>
              <a:rPr lang="en-US" sz="2500" dirty="0">
                <a:solidFill>
                  <a:srgbClr val="FF0000"/>
                </a:solidFill>
              </a:rPr>
              <a:t> method</a:t>
            </a:r>
            <a:r>
              <a:rPr lang="en-US" sz="2500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Conjugate Gradient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250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Conjugate Gradient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101599" y="1143000"/>
            <a:ext cx="11988801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AE773-DA8F-453E-A241-0ADFD3C54551}"/>
              </a:ext>
            </a:extLst>
          </p:cNvPr>
          <p:cNvSpPr txBox="1"/>
          <p:nvPr/>
        </p:nvSpPr>
        <p:spPr>
          <a:xfrm>
            <a:off x="0" y="742146"/>
            <a:ext cx="12191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Fletcher–Reeves and </a:t>
            </a:r>
            <a:r>
              <a:rPr lang="en-US" sz="2500" b="1" u="sng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Polak</a:t>
            </a:r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</a:t>
            </a:r>
            <a:r>
              <a:rPr lang="en-US" sz="2500" b="1" u="sng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Ribiere</a:t>
            </a:r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conjugate gradient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E6775DE-1083-49D8-988A-030D70B02951}"/>
                  </a:ext>
                </a:extLst>
              </p:cNvPr>
              <p:cNvSpPr txBox="1"/>
              <p:nvPr/>
            </p:nvSpPr>
            <p:spPr>
              <a:xfrm>
                <a:off x="101598" y="1163263"/>
                <a:ext cx="12090401" cy="5580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1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Pick an initial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calculate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;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3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2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For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1, 2,…</m:t>
                    </m:r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: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</a:t>
                </a:r>
                <a:r>
                  <a:rPr lang="en-US" sz="2300" dirty="0">
                    <a:solidFill>
                      <a:srgbClr val="7030A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(a) Find 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dirty="0">
                    <a:solidFill>
                      <a:srgbClr val="7030A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which minimizes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(b)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and compute the gradient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3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3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(c) Test for convergence: 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if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d>
                          <m:dPr>
                            <m:ctrlP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l-GR" sz="23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l-GR" sz="2300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300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3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3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then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stop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  [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𝜀</m:t>
                    </m:r>
                    <m:r>
                      <a:rPr lang="en-US" sz="23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−</m:t>
                        </m:r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]. </a:t>
                </a:r>
              </a:p>
              <a:p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	(d) Compute the next conjugate direction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given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3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l-GR" sz="23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3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3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e>
                      <m:sub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 where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300" b="1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2300" b="1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l-GR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300" b="1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2300" b="1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l-GR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3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  [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Fletcher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Reeves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method</m:t>
                      </m:r>
                      <m:r>
                        <a:rPr lang="en-US" sz="23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US" sz="2300" b="1" dirty="0">
                  <a:solidFill>
                    <a:srgbClr val="0000FF"/>
                  </a:solidFill>
                  <a:latin typeface="Calibri Light" panose="020F0302020204030204" pitchFamily="34" charset="0"/>
                  <a:ea typeface="Cambria Math"/>
                </a:endParaRPr>
              </a:p>
              <a:p>
                <a:endParaRPr lang="en-US" sz="800" b="1" dirty="0">
                  <a:solidFill>
                    <a:srgbClr val="0000FF"/>
                  </a:solidFill>
                  <a:latin typeface="Calibri Light" panose="020F0302020204030204" pitchFamily="34" charset="0"/>
                  <a:ea typeface="Cambria Math"/>
                </a:endParaRPr>
              </a:p>
              <a:p>
                <a:endParaRPr lang="en-US" sz="800" b="1" dirty="0">
                  <a:solidFill>
                    <a:srgbClr val="0000FF"/>
                  </a:solidFill>
                  <a:latin typeface="Calibri Light" panose="020F0302020204030204" pitchFamily="34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3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3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3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300" b="1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sz="2300" b="1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l-GR" sz="23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3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sz="2300" b="1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l-GR" sz="23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3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l-GR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3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3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3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300" b="1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l-GR" sz="2300" b="1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l-GR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300" i="1">
                                              <a:solidFill>
                                                <a:srgbClr val="0000FF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23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3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3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        [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Polak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–</m:t>
                      </m:r>
                      <m:r>
                        <m:rPr>
                          <m:nor/>
                        </m:rPr>
                        <a:rPr lang="en-US" sz="2400" b="1" dirty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Ribiere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method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; 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preferred</m:t>
                      </m:r>
                      <m:r>
                        <m:rPr>
                          <m:nor/>
                        </m:rPr>
                        <a:rPr lang="en-US" sz="2400" b="1" i="0" dirty="0" smtClean="0">
                          <a:solidFill>
                            <a:srgbClr val="FF0000"/>
                          </a:solidFill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]</m:t>
                      </m:r>
                    </m:oMath>
                  </m:oMathPara>
                </a14:m>
                <a:endParaRPr lang="en-US" sz="2300" b="1" dirty="0">
                  <a:solidFill>
                    <a:srgbClr val="0000FF"/>
                  </a:solidFill>
                  <a:latin typeface="Calibri Light" panose="020F0302020204030204" pitchFamily="34" charset="0"/>
                  <a:ea typeface="Cambria Math"/>
                </a:endParaRPr>
              </a:p>
              <a:p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End for</a:t>
                </a:r>
                <a:endParaRPr lang="en-US" sz="2300" dirty="0">
                  <a:solidFill>
                    <a:srgbClr val="0000FF"/>
                  </a:solidFill>
                  <a:latin typeface="Calibri Light" panose="020F0302020204030204" pitchFamily="34" charset="0"/>
                  <a:ea typeface="Cambria Math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6775DE-1083-49D8-988A-030D70B02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8" y="1163263"/>
                <a:ext cx="12090401" cy="5580951"/>
              </a:xfrm>
              <a:prstGeom prst="rect">
                <a:avLst/>
              </a:prstGeom>
              <a:blipFill>
                <a:blip r:embed="rId2"/>
                <a:stretch>
                  <a:fillRect l="-756" t="-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0891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structural optimization?</a:t>
            </a:r>
          </a:p>
          <a:p>
            <a:endParaRPr lang="en-US" dirty="0"/>
          </a:p>
          <a:p>
            <a:r>
              <a:rPr lang="en-US" dirty="0"/>
              <a:t>Optimization algorithms</a:t>
            </a:r>
          </a:p>
          <a:p>
            <a:pPr lvl="1"/>
            <a:r>
              <a:rPr lang="en-US" dirty="0"/>
              <a:t>Steepest descent algorithm </a:t>
            </a:r>
          </a:p>
          <a:p>
            <a:pPr lvl="1"/>
            <a:r>
              <a:rPr lang="en-US" dirty="0"/>
              <a:t>Conjugate gradient algorithm </a:t>
            </a:r>
          </a:p>
          <a:p>
            <a:pPr lvl="1"/>
            <a:r>
              <a:rPr lang="en-US" dirty="0"/>
              <a:t>Monte Carlo method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Closing remarks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69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Conjugate Gradient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0" y="1219201"/>
            <a:ext cx="121920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AE773-DA8F-453E-A241-0ADFD3C54551}"/>
              </a:ext>
            </a:extLst>
          </p:cNvPr>
          <p:cNvSpPr txBox="1"/>
          <p:nvPr/>
        </p:nvSpPr>
        <p:spPr>
          <a:xfrm>
            <a:off x="0" y="742146"/>
            <a:ext cx="12192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conjugate gradient method and the steepest descent method comparison: </a:t>
            </a:r>
            <a:r>
              <a:rPr lang="en-US" sz="2500" b="1" u="sng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Rosenbrock</a:t>
            </a:r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function</a:t>
            </a:r>
          </a:p>
        </p:txBody>
      </p:sp>
      <p:pic>
        <p:nvPicPr>
          <p:cNvPr id="5" name="0001-0044">
            <a:hlinkClick r:id="" action="ppaction://media"/>
            <a:extLst>
              <a:ext uri="{FF2B5EF4-FFF2-40B4-BE49-F238E27FC236}">
                <a16:creationId xmlns="" xmlns:a16="http://schemas.microsoft.com/office/drawing/2014/main" id="{2CBF6B76-65B0-465F-93BA-030EAADFCF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1257300"/>
            <a:ext cx="9144000" cy="514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1B65EA2B-DE4E-40F8-ACF4-BE6901697332}"/>
              </a:ext>
            </a:extLst>
          </p:cNvPr>
          <p:cNvSpPr txBox="1"/>
          <p:nvPr/>
        </p:nvSpPr>
        <p:spPr>
          <a:xfrm>
            <a:off x="9296400" y="1603950"/>
            <a:ext cx="2895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Left plot: </a:t>
            </a:r>
            <a:r>
              <a:rPr lang="en-US" sz="23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contour plot of steepest descent minimization</a:t>
            </a:r>
            <a:r>
              <a:rPr lang="en-US" sz="23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; it requires 3300 iterations to converge</a:t>
            </a:r>
            <a:endParaRPr lang="en-US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300" b="1" dirty="0">
                <a:solidFill>
                  <a:srgbClr val="0000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Right plot:</a:t>
            </a:r>
            <a:r>
              <a:rPr lang="en-US" sz="23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300" b="1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contour plot of conjugate gradient minimization</a:t>
            </a:r>
            <a:r>
              <a:rPr lang="en-US" sz="23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; it requires only 15 iterations to converge</a:t>
            </a:r>
            <a:endParaRPr lang="en-US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5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Stochastic Optimization: Metropolis Monte Carlo Method (MMC) </a:t>
                </a:r>
                <a:endParaRPr lang="en-US" sz="2500" b="1" u="sng" dirty="0"/>
              </a:p>
              <a:p>
                <a:r>
                  <a:rPr lang="en-US" sz="2500" dirty="0">
                    <a:solidFill>
                      <a:srgbClr val="FF0000"/>
                    </a:solidFill>
                  </a:rPr>
                  <a:t>The MMC</a:t>
                </a:r>
                <a:r>
                  <a:rPr lang="en-US" sz="2500" dirty="0"/>
                  <a:t> employs </a:t>
                </a:r>
                <a:r>
                  <a:rPr lang="en-US" sz="2500" i="1" dirty="0">
                    <a:solidFill>
                      <a:srgbClr val="0000FF"/>
                    </a:solidFill>
                  </a:rPr>
                  <a:t>random moves</a:t>
                </a:r>
                <a:r>
                  <a:rPr lang="en-US" sz="2500" dirty="0"/>
                  <a:t> to minimize a function; it is </a:t>
                </a:r>
                <a:r>
                  <a:rPr lang="en-US" sz="2500" dirty="0">
                    <a:solidFill>
                      <a:srgbClr val="FF0000"/>
                    </a:solidFill>
                  </a:rPr>
                  <a:t>quite cheap</a:t>
                </a:r>
                <a:r>
                  <a:rPr lang="en-US" sz="2500" dirty="0"/>
                  <a:t> [but not </a:t>
                </a:r>
                <a:r>
                  <a:rPr lang="en-US" sz="2500" i="1" dirty="0">
                    <a:solidFill>
                      <a:srgbClr val="0000FF"/>
                    </a:solidFill>
                  </a:rPr>
                  <a:t>necessarily efficient</a:t>
                </a:r>
                <a:r>
                  <a:rPr lang="en-US" sz="2500" dirty="0"/>
                  <a:t>] as </a:t>
                </a:r>
                <a:r>
                  <a:rPr lang="en-US" sz="2500" dirty="0">
                    <a:solidFill>
                      <a:srgbClr val="FF0000"/>
                    </a:solidFill>
                  </a:rPr>
                  <a:t>no gradients are required</a:t>
                </a:r>
                <a:r>
                  <a:rPr lang="en-US" sz="2500" dirty="0"/>
                  <a:t>. It is based on the concept of Markov chains.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A sequence of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+1 </m:t>
                    </m:r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successive</a:t>
                </a:r>
                <a:r>
                  <a:rPr lang="en-US" sz="2500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i="1" dirty="0">
                    <a:solidFill>
                      <a:srgbClr val="B50900"/>
                    </a:solidFill>
                  </a:rPr>
                  <a:t>moves</a:t>
                </a:r>
                <a:r>
                  <a:rPr lang="en-US" sz="2500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dirty="0"/>
                  <a:t>or</a:t>
                </a:r>
                <a:r>
                  <a:rPr lang="en-US" sz="2500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i="1" dirty="0">
                    <a:solidFill>
                      <a:srgbClr val="B50900"/>
                    </a:solidFill>
                  </a:rPr>
                  <a:t>events</a:t>
                </a:r>
                <a:r>
                  <a:rPr lang="en-US" sz="2500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dirty="0"/>
                  <a:t>or</a:t>
                </a:r>
                <a:r>
                  <a:rPr lang="en-US" sz="2500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i="1" dirty="0">
                    <a:solidFill>
                      <a:srgbClr val="B50900"/>
                    </a:solidFill>
                  </a:rPr>
                  <a:t>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500" dirty="0"/>
                  <a:t> form a </a:t>
                </a:r>
                <a:r>
                  <a:rPr lang="en-US" sz="2500" b="1" dirty="0">
                    <a:solidFill>
                      <a:srgbClr val="B50900"/>
                    </a:solidFill>
                  </a:rPr>
                  <a:t>Markov chain </a:t>
                </a:r>
                <a:r>
                  <a:rPr lang="en-US" sz="2500" dirty="0"/>
                  <a:t>if</a:t>
                </a:r>
                <a:r>
                  <a:rPr lang="en-US" sz="2500" b="1" dirty="0">
                    <a:solidFill>
                      <a:srgbClr val="B50900"/>
                    </a:solidFill>
                  </a:rPr>
                  <a:t> </a:t>
                </a:r>
                <a:r>
                  <a:rPr lang="en-US" sz="2500" dirty="0"/>
                  <a:t>the present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500" dirty="0"/>
                  <a:t> depends on only the immediate past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US" sz="2500" dirty="0"/>
                  <a:t> regardless of all the other past states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/>
                  <a:t>: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 algn="ctr">
                  <a:buNone/>
                </a:pPr>
                <a:r>
                  <a:rPr lang="en-US" sz="2500" dirty="0"/>
                  <a:t>	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25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50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Here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sz="2500" dirty="0"/>
                  <a:t> is the conditional probability that the event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500" dirty="0"/>
                  <a:t> occurs given that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/>
                  <a:t> has occurred.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In Monte Carlo language, the conditional probability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US" sz="2500" dirty="0"/>
                  <a:t> is also known as the </a:t>
                </a:r>
                <a:r>
                  <a:rPr lang="en-US" sz="2500" i="1" dirty="0">
                    <a:solidFill>
                      <a:srgbClr val="B50900"/>
                    </a:solidFill>
                  </a:rPr>
                  <a:t>transition probability from event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/>
                  <a:t> </a:t>
                </a:r>
                <a:r>
                  <a:rPr lang="en-US" sz="2500" i="1" dirty="0">
                    <a:solidFill>
                      <a:srgbClr val="B50900"/>
                    </a:solidFill>
                  </a:rPr>
                  <a:t>to event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500" dirty="0"/>
                  <a:t>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500" dirty="0">
                    <a:solidFill>
                      <a:srgbClr val="0000FF"/>
                    </a:solidFill>
                  </a:rPr>
                  <a:t> is the present event</a:t>
                </a:r>
                <a:r>
                  <a:rPr lang="en-US" sz="2500" dirty="0"/>
                  <a:t>, while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500" dirty="0"/>
                  <a:t> </a:t>
                </a:r>
                <a:r>
                  <a:rPr lang="en-US" sz="2500" dirty="0">
                    <a:solidFill>
                      <a:srgbClr val="0000FF"/>
                    </a:solidFill>
                  </a:rPr>
                  <a:t>future event</a:t>
                </a:r>
                <a:r>
                  <a:rPr lang="en-US" sz="2500" dirty="0"/>
                  <a:t>).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250" t="-745" r="-800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Monte Carlo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55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Stochastic Optimization: Metropolis Monte Carlo Method (MMC) </a:t>
                </a:r>
              </a:p>
              <a:p>
                <a:pPr marL="0" indent="0" algn="ctr">
                  <a:buNone/>
                </a:pPr>
                <a:endParaRPr lang="en-US" sz="2500" b="1" u="sng" dirty="0"/>
              </a:p>
              <a:p>
                <a:r>
                  <a:rPr lang="en-US" sz="2500" dirty="0">
                    <a:solidFill>
                      <a:srgbClr val="FF0000"/>
                    </a:solidFill>
                  </a:rPr>
                  <a:t>MMC</a:t>
                </a:r>
                <a:r>
                  <a:rPr lang="en-US" sz="2500" dirty="0"/>
                  <a:t> operates on two key principles, namely, </a:t>
                </a:r>
                <a:r>
                  <a:rPr lang="en-US" sz="2500" b="1" i="1" dirty="0" err="1">
                    <a:solidFill>
                      <a:srgbClr val="FF0000"/>
                    </a:solidFill>
                  </a:rPr>
                  <a:t>egordicity</a:t>
                </a:r>
                <a:r>
                  <a:rPr lang="en-US" sz="2500" dirty="0"/>
                  <a:t> and 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detailed balance</a:t>
                </a:r>
                <a:r>
                  <a:rPr lang="en-US" sz="2500" dirty="0"/>
                  <a:t>.</a:t>
                </a:r>
              </a:p>
              <a:p>
                <a:endParaRPr lang="en-US" sz="2500" dirty="0"/>
              </a:p>
              <a:p>
                <a:r>
                  <a:rPr lang="en-US" sz="2500" b="1" i="1" dirty="0" err="1">
                    <a:solidFill>
                      <a:srgbClr val="FF0000"/>
                    </a:solidFill>
                  </a:rPr>
                  <a:t>Egordicity</a:t>
                </a:r>
                <a:r>
                  <a:rPr lang="en-US" sz="2500" b="1" i="1" dirty="0">
                    <a:solidFill>
                      <a:srgbClr val="FF0000"/>
                    </a:solidFill>
                  </a:rPr>
                  <a:t>:</a:t>
                </a:r>
                <a:r>
                  <a:rPr lang="en-US" sz="2500" dirty="0"/>
                  <a:t> For a given system, a given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dirty="0"/>
                  <a:t> can be reached from the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 in a </a:t>
                </a:r>
                <a:r>
                  <a:rPr lang="en-US" sz="2500" dirty="0">
                    <a:solidFill>
                      <a:srgbClr val="0000FF"/>
                    </a:solidFill>
                  </a:rPr>
                  <a:t>finite number of steps</a:t>
                </a:r>
                <a:r>
                  <a:rPr lang="en-US" sz="2500" dirty="0"/>
                  <a:t>.</a:t>
                </a:r>
              </a:p>
              <a:p>
                <a:endParaRPr lang="en-US" sz="2500" dirty="0"/>
              </a:p>
              <a:p>
                <a:r>
                  <a:rPr lang="en-US" sz="2500" b="1" i="1" dirty="0">
                    <a:solidFill>
                      <a:srgbClr val="FF0000"/>
                    </a:solidFill>
                  </a:rPr>
                  <a:t>Detailed balance:</a:t>
                </a:r>
                <a:r>
                  <a:rPr lang="en-US" sz="2500" dirty="0">
                    <a:solidFill>
                      <a:srgbClr val="FF0000"/>
                    </a:solidFill>
                  </a:rPr>
                  <a:t> </a:t>
                </a:r>
                <a:r>
                  <a:rPr lang="en-US" sz="2500" dirty="0"/>
                  <a:t>For a given system, the average number of times the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dirty="0"/>
                  <a:t> can be reached from the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500" dirty="0"/>
                  <a:t> equals the average number of times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dirty="0"/>
                  <a:t>can be reached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2500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250"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Monte Carlo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15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</p:spPr>
            <p:txBody>
              <a:bodyPr/>
              <a:lstStyle/>
              <a:p>
                <a:pPr marL="0" indent="0" algn="ctr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Stochastic Optimization: Metropolis Monte Carlo Method (MMC) </a:t>
                </a:r>
                <a:endParaRPr lang="en-US" sz="2500" b="1" u="sng" dirty="0"/>
              </a:p>
              <a:p>
                <a:pPr marL="0" indent="0">
                  <a:buNone/>
                </a:pPr>
                <a:r>
                  <a:rPr lang="en-US" sz="2500" b="1" i="1" dirty="0">
                    <a:solidFill>
                      <a:srgbClr val="FF0000"/>
                    </a:solidFill>
                  </a:rPr>
                  <a:t>Philosophy behind the practical application of MMC minimization</a:t>
                </a:r>
                <a:r>
                  <a:rPr lang="en-US" sz="2500" i="1" dirty="0"/>
                  <a:t> </a:t>
                </a:r>
              </a:p>
              <a:p>
                <a:pPr marL="0" indent="0">
                  <a:buNone/>
                </a:pPr>
                <a:r>
                  <a:rPr lang="en-US" sz="2500" dirty="0"/>
                  <a:t>(</a:t>
                </a:r>
                <a:r>
                  <a:rPr lang="en-US" sz="2500" dirty="0" err="1"/>
                  <a:t>i</a:t>
                </a:r>
                <a:r>
                  <a:rPr lang="en-US" sz="2500" dirty="0"/>
                  <a:t>) Suppose that an atomic structure begins in a state with coordinates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and energy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/>
                  <a:t>. We assign a fictitious temperature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/>
                  <a:t> to the system to measure its “</a:t>
                </a:r>
                <a:r>
                  <a:rPr lang="en-US" sz="2500" dirty="0">
                    <a:solidFill>
                      <a:srgbClr val="FF0000"/>
                    </a:solidFill>
                  </a:rPr>
                  <a:t>hotness</a:t>
                </a:r>
                <a:r>
                  <a:rPr lang="en-US" sz="2500" dirty="0"/>
                  <a:t>.” 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(ii) Conceptually, 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MMC  </a:t>
                </a:r>
                <a:r>
                  <a:rPr lang="en-US" sz="2500" dirty="0"/>
                  <a:t>operates by gradually </a:t>
                </a:r>
                <a:r>
                  <a:rPr lang="en-US" sz="2500" dirty="0">
                    <a:solidFill>
                      <a:srgbClr val="FF0000"/>
                    </a:solidFill>
                  </a:rPr>
                  <a:t>cooling</a:t>
                </a:r>
                <a:r>
                  <a:rPr lang="en-US" sz="2500" dirty="0"/>
                  <a:t> the system to from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“hot, unstable”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to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“cold, minimum energy” state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 using random atomic displacements. This  “</a:t>
                </a:r>
                <a:r>
                  <a:rPr lang="en-US" sz="2500" dirty="0">
                    <a:solidFill>
                      <a:srgbClr val="FF0000"/>
                    </a:solidFill>
                  </a:rPr>
                  <a:t>hot-to-cool</a:t>
                </a:r>
                <a:r>
                  <a:rPr lang="en-US" sz="2500" dirty="0"/>
                  <a:t>” process in falls under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general minimization method</a:t>
                </a:r>
                <a:r>
                  <a:rPr lang="en-US" sz="2500" dirty="0"/>
                  <a:t> known as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simulated annealing</a:t>
                </a:r>
                <a:r>
                  <a:rPr lang="en-US" sz="2500" dirty="0"/>
                  <a:t>.   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500" dirty="0"/>
                  <a:t>(iii) The transition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ctrlPr>
                          <a:rPr lang="en-US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/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 is given by the </a:t>
                </a:r>
                <a:r>
                  <a:rPr lang="en-US" sz="2500" b="1" u="sng" dirty="0">
                    <a:solidFill>
                      <a:srgbClr val="FF0000"/>
                    </a:solidFill>
                  </a:rPr>
                  <a:t>Metropolis criterion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:</a:t>
                </a:r>
                <a:r>
                  <a:rPr lang="en-US" sz="2500" dirty="0"/>
                  <a:t>  </a:t>
                </a:r>
              </a:p>
              <a:p>
                <a:pPr marL="0" indent="0">
                  <a:buNone/>
                </a:pPr>
                <a:endParaRPr lang="en-US" sz="800" b="1" i="1" dirty="0">
                  <a:solidFill>
                    <a:srgbClr val="0000FF"/>
                  </a:solidFill>
                  <a:latin typeface="Cambria Math" panose="02040503050406030204" pitchFamily="18" charset="0"/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5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𝑃</m:t>
                          </m:r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(</m:t>
                          </m:r>
                          <m:acc>
                            <m:accPr>
                              <m:chr m:val="⃗"/>
                              <m:ctrlPr>
                                <a:rPr lang="el-GR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</m:t>
                          </m:r>
                        </m:sub>
                      </m:sSub>
                      <m:d>
                        <m:dPr>
                          <m:begChr m:val="|"/>
                          <m:ctrlPr>
                            <a:rPr lang="en-US" sz="2500" b="1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sz="2500" b="1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l-GR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500" b="1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5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min</m:t>
                      </m:r>
                      <m:d>
                        <m:dPr>
                          <m:ctrlPr>
                            <a:rPr lang="en-US" sz="25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sz="2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1,</m:t>
                          </m:r>
                          <m:sSup>
                            <m:sSupPr>
                              <m:ctrlP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𝛽𝛥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𝑘</m:t>
                        </m:r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2500" dirty="0"/>
                  <a:t> is a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fundamental constant known as  Boltzmann’s constant</a:t>
                </a:r>
                <a:r>
                  <a:rPr lang="en-US" sz="2500" dirty="0"/>
                  <a:t>.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5"/>
              </a:xfrm>
              <a:blipFill>
                <a:blip r:embed="rId2"/>
                <a:stretch>
                  <a:fillRect l="-800" t="-745" r="-850" b="-14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Monte Carlo Algorithm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99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Optimization Methods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76200" y="1219201"/>
            <a:ext cx="120142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AE773-DA8F-453E-A241-0ADFD3C54551}"/>
              </a:ext>
            </a:extLst>
          </p:cNvPr>
          <p:cNvSpPr txBox="1"/>
          <p:nvPr/>
        </p:nvSpPr>
        <p:spPr>
          <a:xfrm>
            <a:off x="0" y="742146"/>
            <a:ext cx="121919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Metropolis Monte Carlo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EE6775DE-1083-49D8-988A-030D70B02951}"/>
                  </a:ext>
                </a:extLst>
              </p:cNvPr>
              <p:cNvSpPr txBox="1"/>
              <p:nvPr/>
            </p:nvSpPr>
            <p:spPr>
              <a:xfrm>
                <a:off x="76200" y="1143000"/>
                <a:ext cx="12014200" cy="5343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1: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Pick a fictious temperature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begin in an initial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with total energy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</a:t>
                </a: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2: 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Generate a new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via </a:t>
                </a:r>
                <a:r>
                  <a:rPr lang="en-US" sz="2500" i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random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displacements of the atomic positions. Denote the total energy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by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</a:t>
                </a: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3: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Compute the energy difference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compute the transition probability from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to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ctrlPr>
                          <a:rPr lang="en-US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min</m:t>
                    </m:r>
                    <m:d>
                      <m:d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1,</m:t>
                        </m:r>
                        <m:sSup>
                          <m:sSup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−</m:t>
                            </m:r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𝛽𝛥</m:t>
                            </m:r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𝐸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𝐵</m:t>
                            </m:r>
                          </m:sub>
                        </m:s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𝑇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</a:t>
                </a: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Step 4: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Generate a uniform random number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such that </a:t>
                </a:r>
                <a14:m>
                  <m:oMath xmlns:m="http://schemas.openxmlformats.org/officeDocument/2006/math">
                    <m:r>
                      <a:rPr lang="en-US" sz="25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 </a:t>
                </a:r>
              </a:p>
              <a:p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(a)If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ctrlPr>
                          <a:rPr lang="en-US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then replace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with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/>
                      </a:rPr>
                      <m:t>)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 go to step 2.</a:t>
                </a: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(a)If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𝑃</m:t>
                        </m:r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(</m:t>
                        </m:r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  <m:d>
                      <m:dPr>
                        <m:begChr m:val="|"/>
                        <m:ctrlPr>
                          <a:rPr lang="en-US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2500" b="1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l-GR" sz="2500" i="1">
                                    <a:solidFill>
                                      <a:srgbClr val="0000FF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500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, then discard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500" b="1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l-GR" sz="2500" i="1">
                                <a:solidFill>
                                  <a:srgbClr val="0000FF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go to step 2.</a:t>
                </a: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8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5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Additional information: </a:t>
                </a:r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As the simulation proceeds, the temperature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is gradually reduced. Convergence is established by closely monitoring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</a:t>
                </a:r>
                <a:endParaRPr lang="en-US" sz="2500" b="1" dirty="0">
                  <a:solidFill>
                    <a:srgbClr val="FF000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6775DE-1083-49D8-988A-030D70B02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1143000"/>
                <a:ext cx="12014200" cy="5343258"/>
              </a:xfrm>
              <a:prstGeom prst="rect">
                <a:avLst/>
              </a:prstGeom>
              <a:blipFill>
                <a:blip r:embed="rId2"/>
                <a:stretch>
                  <a:fillRect l="-863" t="-1598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9297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Monte Carlo Algorithm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101600" y="1219201"/>
            <a:ext cx="11988800" cy="52578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2C30052-0E6D-4B7C-A18E-FCAF33D5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9A0592B0-1489-4765-A63A-4DB6CDFC5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13FEA713-8B0E-4EE6-9D56-15965B9BD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AAE773-DA8F-453E-A241-0ADFD3C54551}"/>
              </a:ext>
            </a:extLst>
          </p:cNvPr>
          <p:cNvSpPr txBox="1"/>
          <p:nvPr/>
        </p:nvSpPr>
        <p:spPr>
          <a:xfrm>
            <a:off x="101600" y="742146"/>
            <a:ext cx="11988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Metropolis Monte Carlo method in action: minimizing the </a:t>
            </a:r>
            <a:r>
              <a:rPr lang="en-US" sz="2500" b="1" u="sng" dirty="0" err="1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Rosenbrock</a:t>
            </a:r>
            <a:r>
              <a:rPr lang="en-US" sz="2500" b="1" u="sng" dirty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function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458D26B-2C3A-45CC-82E7-0CD11E2050D2}"/>
                  </a:ext>
                </a:extLst>
              </p:cNvPr>
              <p:cNvSpPr txBox="1"/>
              <p:nvPr/>
            </p:nvSpPr>
            <p:spPr>
              <a:xfrm>
                <a:off x="9448800" y="1300237"/>
                <a:ext cx="2590800" cy="51005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The minimum value of the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Rosenbrock</a:t>
                </a:r>
                <a:r>
                  <a:rPr lang="en-US" sz="24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function </a:t>
                </a:r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2300" b="1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; this occurs at the location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1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=(1,1)</m:t>
                    </m:r>
                  </m:oMath>
                </a14:m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endParaRPr lang="en-US" sz="2300" b="1" dirty="0">
                  <a:solidFill>
                    <a:srgbClr val="0000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Left plot:</a:t>
                </a:r>
                <a:r>
                  <a:rPr lang="en-US" sz="2300" b="1" dirty="0">
                    <a:solidFill>
                      <a:srgbClr val="0000FF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3D graph.</a:t>
                </a:r>
              </a:p>
              <a:p>
                <a:endParaRPr lang="en-US" sz="2300" dirty="0"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r>
                  <a:rPr lang="en-US" sz="2300" b="1" dirty="0">
                    <a:solidFill>
                      <a:srgbClr val="FF000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Right plot:</a:t>
                </a:r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Contour plot in the 2D plane spanned by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 smtClean="0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solidFill>
                              <a:srgbClr val="0000FF"/>
                            </a:solidFill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3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300" dirty="0">
                    <a:latin typeface="Calibri Light" panose="020F0302020204030204" pitchFamily="34" charset="0"/>
                    <a:cs typeface="Calibri Light" panose="020F030202020403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58D26B-2C3A-45CC-82E7-0CD11E2050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300237"/>
                <a:ext cx="2590800" cy="5100563"/>
              </a:xfrm>
              <a:prstGeom prst="rect">
                <a:avLst/>
              </a:prstGeom>
              <a:blipFill>
                <a:blip r:embed="rId4"/>
                <a:stretch>
                  <a:fillRect l="-3529" t="-836" r="-4471" b="-1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0001-0046">
            <a:hlinkClick r:id="" action="ppaction://media"/>
            <a:extLst>
              <a:ext uri="{FF2B5EF4-FFF2-40B4-BE49-F238E27FC236}">
                <a16:creationId xmlns="" xmlns:a16="http://schemas.microsoft.com/office/drawing/2014/main" id="{A84E25B8-451A-4977-A0DD-FFA61C9E2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2652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6EB9FB2F-3FB9-4D13-B387-A1E2A72C1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2192000" cy="5730875"/>
          </a:xfrm>
        </p:spPr>
        <p:txBody>
          <a:bodyPr/>
          <a:lstStyle/>
          <a:p>
            <a:pPr marL="0" indent="0">
              <a:buNone/>
            </a:pPr>
            <a:endParaRPr lang="en-US" sz="2500" dirty="0"/>
          </a:p>
          <a:p>
            <a:r>
              <a:rPr lang="en-US" sz="2500" dirty="0"/>
              <a:t>Three minimization schemes, all of which are fairly easy to implement in computer codes, were presented: (</a:t>
            </a:r>
            <a:r>
              <a:rPr lang="en-US" sz="2500" dirty="0" err="1"/>
              <a:t>i</a:t>
            </a:r>
            <a:r>
              <a:rPr lang="en-US" sz="2500" dirty="0"/>
              <a:t>) </a:t>
            </a:r>
            <a:r>
              <a:rPr lang="en-US" sz="2500" dirty="0">
                <a:solidFill>
                  <a:srgbClr val="FF0000"/>
                </a:solidFill>
              </a:rPr>
              <a:t>steepest descent</a:t>
            </a:r>
            <a:r>
              <a:rPr lang="en-US" sz="2500" dirty="0"/>
              <a:t>   (ii) </a:t>
            </a:r>
            <a:r>
              <a:rPr lang="en-US" sz="2500" dirty="0">
                <a:solidFill>
                  <a:srgbClr val="FF0000"/>
                </a:solidFill>
              </a:rPr>
              <a:t>conjugate gradient</a:t>
            </a:r>
            <a:r>
              <a:rPr lang="en-US" sz="2500" dirty="0"/>
              <a:t>   (iii) </a:t>
            </a:r>
            <a:r>
              <a:rPr lang="en-US" sz="2500" dirty="0">
                <a:solidFill>
                  <a:srgbClr val="0000FF"/>
                </a:solidFill>
              </a:rPr>
              <a:t>Metropolis Monte Carlo</a:t>
            </a:r>
            <a:r>
              <a:rPr lang="en-US" sz="2500" dirty="0"/>
              <a:t> </a:t>
            </a:r>
          </a:p>
          <a:p>
            <a:endParaRPr lang="en-US" sz="2500" dirty="0"/>
          </a:p>
          <a:p>
            <a:r>
              <a:rPr lang="en-US" sz="2500" dirty="0"/>
              <a:t> The </a:t>
            </a:r>
            <a:r>
              <a:rPr lang="en-US" sz="2500" dirty="0">
                <a:solidFill>
                  <a:srgbClr val="FF0000"/>
                </a:solidFill>
              </a:rPr>
              <a:t>steepest descent</a:t>
            </a:r>
            <a:r>
              <a:rPr lang="en-US" sz="2500" dirty="0"/>
              <a:t> and </a:t>
            </a:r>
            <a:r>
              <a:rPr lang="en-US" sz="2500" dirty="0">
                <a:solidFill>
                  <a:srgbClr val="FF0000"/>
                </a:solidFill>
              </a:rPr>
              <a:t>conjugate gradient</a:t>
            </a:r>
            <a:r>
              <a:rPr lang="en-US" sz="2500" dirty="0"/>
              <a:t> methods are </a:t>
            </a:r>
            <a:r>
              <a:rPr lang="en-US" sz="2500" dirty="0">
                <a:solidFill>
                  <a:srgbClr val="FF0000"/>
                </a:solidFill>
              </a:rPr>
              <a:t>gradient-based</a:t>
            </a:r>
            <a:r>
              <a:rPr lang="en-US" sz="2500" dirty="0"/>
              <a:t> (i.e. based on the evaluation of first partial derivative), while the </a:t>
            </a:r>
            <a:r>
              <a:rPr lang="en-US" sz="2500" dirty="0">
                <a:solidFill>
                  <a:srgbClr val="0000FF"/>
                </a:solidFill>
              </a:rPr>
              <a:t>Monte Carlo</a:t>
            </a:r>
            <a:r>
              <a:rPr lang="en-US" sz="2500" dirty="0"/>
              <a:t> method </a:t>
            </a:r>
            <a:r>
              <a:rPr lang="en-US" sz="2500" dirty="0">
                <a:solidFill>
                  <a:srgbClr val="0000FF"/>
                </a:solidFill>
              </a:rPr>
              <a:t>does not require gradients</a:t>
            </a:r>
            <a:r>
              <a:rPr lang="en-US" sz="2500" dirty="0"/>
              <a:t>. </a:t>
            </a:r>
          </a:p>
          <a:p>
            <a:endParaRPr lang="en-US" sz="2500" dirty="0"/>
          </a:p>
          <a:p>
            <a:r>
              <a:rPr lang="en-US" sz="2500" dirty="0"/>
              <a:t>For </a:t>
            </a:r>
            <a:r>
              <a:rPr lang="en-US" sz="2500" dirty="0">
                <a:solidFill>
                  <a:srgbClr val="FF0000"/>
                </a:solidFill>
              </a:rPr>
              <a:t>practical applications</a:t>
            </a:r>
            <a:r>
              <a:rPr lang="en-US" sz="2500" dirty="0"/>
              <a:t>, the </a:t>
            </a:r>
            <a:r>
              <a:rPr lang="en-US" sz="2500" dirty="0">
                <a:solidFill>
                  <a:srgbClr val="FF0000"/>
                </a:solidFill>
              </a:rPr>
              <a:t>conjugate gradient method is preferred</a:t>
            </a:r>
            <a:r>
              <a:rPr lang="en-US" sz="2500" dirty="0"/>
              <a:t>; </a:t>
            </a:r>
            <a:r>
              <a:rPr lang="en-US" sz="2500" dirty="0">
                <a:solidFill>
                  <a:srgbClr val="FF0000"/>
                </a:solidFill>
              </a:rPr>
              <a:t>steepest descent can be used as a supplement</a:t>
            </a:r>
            <a:r>
              <a:rPr lang="en-US" sz="2500" dirty="0"/>
              <a:t> in instances where the conjugate gradient method gets “stuck.”</a:t>
            </a:r>
          </a:p>
          <a:p>
            <a:endParaRPr lang="en-US" sz="2500" dirty="0"/>
          </a:p>
          <a:p>
            <a:r>
              <a:rPr lang="en-US" sz="2500" dirty="0"/>
              <a:t>For “</a:t>
            </a:r>
            <a:r>
              <a:rPr lang="en-US" sz="2500" dirty="0">
                <a:solidFill>
                  <a:srgbClr val="FF0000"/>
                </a:solidFill>
              </a:rPr>
              <a:t>quick and approximate results</a:t>
            </a:r>
            <a:r>
              <a:rPr lang="en-US" sz="2500" dirty="0"/>
              <a:t>,” the </a:t>
            </a:r>
            <a:r>
              <a:rPr lang="en-US" sz="2500" dirty="0">
                <a:solidFill>
                  <a:srgbClr val="FF0000"/>
                </a:solidFill>
              </a:rPr>
              <a:t>Monte Carlo method,</a:t>
            </a:r>
            <a:r>
              <a:rPr lang="en-US" sz="2500" dirty="0"/>
              <a:t> which is the easiest to implement, can be employed.</a:t>
            </a: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Concluding Remarks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660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17375DD-8B44-44A0-BB24-579FA193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00" y="1066800"/>
            <a:ext cx="12168500" cy="52578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800" dirty="0">
              <a:solidFill>
                <a:srgbClr val="333399"/>
              </a:solidFill>
            </a:endParaRPr>
          </a:p>
          <a:p>
            <a:pPr marL="0" indent="0">
              <a:buNone/>
            </a:pPr>
            <a:endParaRPr lang="en-US" sz="1000" dirty="0">
              <a:solidFill>
                <a:srgbClr val="333399"/>
              </a:solidFill>
            </a:endParaRPr>
          </a:p>
          <a:p>
            <a:r>
              <a:rPr lang="en-US" sz="2500" dirty="0">
                <a:solidFill>
                  <a:srgbClr val="FF0000"/>
                </a:solidFill>
              </a:rPr>
              <a:t>An atomistic structure</a:t>
            </a:r>
            <a:r>
              <a:rPr lang="en-US" sz="2500" dirty="0">
                <a:solidFill>
                  <a:srgbClr val="333399"/>
                </a:solidFill>
              </a:rPr>
              <a:t> is a set atoms with well-defined positions (or coordinates). </a:t>
            </a:r>
          </a:p>
          <a:p>
            <a:pPr marL="0" indent="0">
              <a:buNone/>
            </a:pPr>
            <a:endParaRPr lang="en-US" sz="2500" dirty="0">
              <a:solidFill>
                <a:srgbClr val="333399"/>
              </a:solidFill>
            </a:endParaRPr>
          </a:p>
          <a:p>
            <a:r>
              <a:rPr lang="en-US" sz="2500" dirty="0">
                <a:solidFill>
                  <a:srgbClr val="FF0000"/>
                </a:solidFill>
              </a:rPr>
              <a:t>Several properties of an atomistic structure are best described</a:t>
            </a:r>
            <a:r>
              <a:rPr lang="en-US" sz="2500" dirty="0"/>
              <a:t> when the structure is in a </a:t>
            </a:r>
            <a:r>
              <a:rPr lang="en-US" sz="2500" dirty="0">
                <a:solidFill>
                  <a:srgbClr val="FF0000"/>
                </a:solidFill>
              </a:rPr>
              <a:t>minimum energy state; </a:t>
            </a:r>
            <a:r>
              <a:rPr lang="en-US" sz="2500" dirty="0">
                <a:solidFill>
                  <a:srgbClr val="333399"/>
                </a:solidFill>
              </a:rPr>
              <a:t>this is a major reason why structural optimization is performed </a:t>
            </a:r>
            <a:endParaRPr lang="en-US" sz="25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structural optimization?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DE947E-D54D-4FA3-9D53-9F9A68970DDA}"/>
              </a:ext>
            </a:extLst>
          </p:cNvPr>
          <p:cNvGrpSpPr/>
          <p:nvPr/>
        </p:nvGrpSpPr>
        <p:grpSpPr>
          <a:xfrm>
            <a:off x="1" y="914400"/>
            <a:ext cx="12192000" cy="3124200"/>
            <a:chOff x="16329" y="2362200"/>
            <a:chExt cx="8997696" cy="30763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C41B164-2356-41CE-9E81-86286092D16B}"/>
                </a:ext>
              </a:extLst>
            </p:cNvPr>
            <p:cNvSpPr/>
            <p:nvPr/>
          </p:nvSpPr>
          <p:spPr>
            <a:xfrm>
              <a:off x="33672" y="2362200"/>
              <a:ext cx="8961120" cy="914400"/>
            </a:xfrm>
            <a:prstGeom prst="roundRect">
              <a:avLst/>
            </a:prstGeom>
            <a:solidFill>
              <a:srgbClr val="000063"/>
            </a:solidFill>
            <a:ln>
              <a:solidFill>
                <a:srgbClr val="000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397C4F4F-DA0A-45B9-BA59-EF78F9916A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29" y="2819400"/>
              <a:ext cx="8997696" cy="2619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59D"/>
                </a:buClr>
                <a:buSzPct val="100000"/>
                <a:buFont typeface="Webdings" panose="05030102010509060703" pitchFamily="18" charset="2"/>
                <a:buNone/>
                <a:defRPr sz="4000" kern="1200" baseline="0">
                  <a:solidFill>
                    <a:schemeClr val="bg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ebdings" panose="0503010201050906070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CMU Sans Serif" panose="02000603000000000000" pitchFamily="2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2F928516-8614-46B2-863E-AB102046C6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1447800"/>
                <a:ext cx="12192000" cy="23083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What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is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structural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optimization</m:t>
                      </m:r>
                      <m:r>
                        <m:rPr>
                          <m:nor/>
                        </m:rPr>
                        <a:rPr lang="en-US" sz="2500" u="sng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500" i="1" u="sng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</a:rPr>
                        <m:t>𝑆𝑡𝑟𝑢𝑐𝑡𝑢𝑟𝑎𝑙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𝑜𝑝𝑡𝑖𝑚𝑖𝑧𝑎𝑡𝑖𝑜𝑛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𝑝𝑟𝑜𝑐𝑒𝑠𝑠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𝑢𝑠𝑖𝑛𝑔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𝑐𝑜𝑚𝑝𝑢𝑡𝑒𝑟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𝑎𝑙𝑔𝑜𝑟𝑖𝑡h𝑚𝑠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𝑡𝑜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𝑚𝑖𝑛𝑖𝑚𝑖𝑧</m:t>
                      </m:r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𝑒𝑛𝑒𝑟𝑔𝑦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𝑎𝑛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𝑎𝑡𝑜𝑚𝑖𝑠𝑡𝑖𝑐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𝑠𝑡𝑟𝑢𝑐𝑡𝑢𝑟𝑒</m:t>
                      </m:r>
                      <m:r>
                        <a:rPr lang="en-US" sz="25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50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dirty="0">
                  <a:latin typeface="Cambria Math" panose="02040503050406030204" pitchFamily="18" charset="0"/>
                </a:endParaRPr>
              </a:p>
              <a:p>
                <a:endParaRPr lang="en-US" sz="250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Specifically</m:t>
                      </m:r>
                      <m:r>
                        <a:rPr lang="en-US" sz="250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2500">
                          <a:latin typeface="Cambria Math" panose="02040503050406030204" pitchFamily="18" charset="0"/>
                        </a:rPr>
                        <m:t>the</m:t>
                      </m:r>
                      <m:r>
                        <a:rPr lang="en-US" sz="25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atomic</m:t>
                      </m:r>
                      <m: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positions</m:t>
                      </m:r>
                      <m: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are</m:t>
                      </m:r>
                      <m: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displaced</m:t>
                      </m:r>
                      <m: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sequentially</m:t>
                      </m:r>
                      <m:r>
                        <a:rPr lang="en-US" sz="25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500" i="1">
                              <a:latin typeface="Cambria Math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following</m:t>
                          </m:r>
                          <m:r>
                            <a:rPr lang="en-US" sz="25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5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set</m:t>
                          </m:r>
                          <m:r>
                            <a:rPr lang="en-US" sz="25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50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500">
                              <a:latin typeface="Cambria Math" panose="02040503050406030204" pitchFamily="18" charset="0"/>
                            </a:rPr>
                            <m:t>rules</m:t>
                          </m:r>
                        </m:e>
                      </m:d>
                      <m:r>
                        <a:rPr lang="en-US" sz="25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until</m:t>
                      </m:r>
                      <m:r>
                        <a:rPr lang="en-US" sz="25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50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minimum</m:t>
                    </m:r>
                    <m: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energy</m:t>
                    </m:r>
                    <m: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state</m:t>
                    </m:r>
                    <m: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is</m:t>
                    </m:r>
                    <m: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5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reached</m:t>
                    </m:r>
                    <m:r>
                      <a:rPr lang="en-US" sz="250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500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F928516-8614-46B2-863E-AB102046C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47800"/>
                <a:ext cx="12192000" cy="230832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9891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762000"/>
                <a:ext cx="12192000" cy="5730876"/>
              </a:xfrm>
            </p:spPr>
            <p:txBody>
              <a:bodyPr/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Goal of structural optimization</a:t>
                </a:r>
                <a:r>
                  <a:rPr lang="en-US" sz="2500" dirty="0"/>
                  <a:t>: Minimize the total energy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of a set of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atoms with respect to the atomic positions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/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}</m:t>
                    </m:r>
                    <m:r>
                      <a:rPr lang="en-US" sz="25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d>
                      <m:dPr>
                        <m:begChr m:val="{"/>
                        <m:endChr m:val="}"/>
                        <m:ctrlPr>
                          <a:rPr lang="en-US" sz="25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5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5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sz="25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ctrlPr>
                              <a:rPr lang="en-US" sz="25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sz="2500" b="0" i="1" smtClean="0">
                            <a:latin typeface="Cambria Math" panose="02040503050406030204" pitchFamily="18" charset="0"/>
                          </a:rPr>
                          <m:t>,,</m:t>
                        </m:r>
                        <m:d>
                          <m:dPr>
                            <m:ctrlPr>
                              <a:rPr lang="en-US" sz="25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5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5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25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5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is a function of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/>
                  <a:t>,….,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500" dirty="0"/>
                  <a:t>, that is: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.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depends on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5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variables.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The condition for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to be a minimum is:</a:t>
                </a:r>
              </a:p>
              <a:p>
                <a:pPr marL="0" indent="0" algn="ctr">
                  <a:buNone/>
                </a:pP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b="1">
                                <a:latin typeface="Cambria Math" panose="02040503050406030204" pitchFamily="18" charset="0"/>
                              </a:rPr>
                              <m:t>𝐫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5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en-US" sz="2500" b="1" i="1">
                        <a:latin typeface="Cambria Math"/>
                        <a:ea typeface="Cambria Math" panose="02040503050406030204" pitchFamily="18" charset="0"/>
                      </a:rPr>
                      <m:t>                 </m:t>
                    </m:r>
                    <m:r>
                      <a:rPr lang="en-US" sz="2500" i="1">
                        <a:solidFill>
                          <a:srgbClr val="B50900"/>
                        </a:solidFill>
                        <a:latin typeface="Cambria Math"/>
                        <a:ea typeface="Cambria Math" panose="02040503050406030204" pitchFamily="18" charset="0"/>
                      </a:rPr>
                      <m:t>[1]</m:t>
                    </m:r>
                  </m:oMath>
                </a14:m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where </a:t>
                </a:r>
                <a14:m>
                  <m:oMath xmlns:m="http://schemas.openxmlformats.org/officeDocument/2006/math">
                    <m:r>
                      <a:rPr lang="en-US" sz="25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b="1" dirty="0"/>
                  <a:t> </a:t>
                </a:r>
                <a:r>
                  <a:rPr lang="en-US" sz="2500" dirty="0"/>
                  <a:t>is a </a:t>
                </a:r>
                <a:r>
                  <a:rPr lang="en-US" sz="2500" i="1" dirty="0">
                    <a:solidFill>
                      <a:srgbClr val="FF0000"/>
                    </a:solidFill>
                  </a:rPr>
                  <a:t>vector known as the gradient</a:t>
                </a:r>
                <a:r>
                  <a:rPr lang="en-US" sz="2500" dirty="0"/>
                  <a:t> </a:t>
                </a:r>
                <a:r>
                  <a:rPr lang="en-US" sz="2500" dirty="0">
                    <a:solidFill>
                      <a:srgbClr val="FF0000"/>
                    </a:solidFill>
                  </a:rPr>
                  <a:t>of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b="1" dirty="0"/>
                  <a:t> </a:t>
                </a:r>
                <a:r>
                  <a:rPr lang="en-US" sz="2500" dirty="0"/>
                  <a:t>given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500" i="1"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50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latin typeface="Cambria Math"/>
                            </a:rPr>
                            <m:t>,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50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500" i="1">
                              <a:latin typeface="Cambria Math"/>
                            </a:rPr>
                            <m:t>,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US" sz="250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5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500" b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𝐫</m:t>
                                  </m:r>
                                </m:e>
                                <m:sub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5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limLow>
                            <m:limLowPr>
                              <m:ctrlPr>
                                <a:rPr lang="en-US" sz="25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50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f>
                                    <m:fPr>
                                      <m:ctrlPr>
                                        <a:rPr lang="en-US" sz="25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groupChr>
                            </m:e>
                            <m:lim>
                              <m:f>
                                <m:fPr>
                                  <m:ctrlPr>
                                    <a:rPr lang="en-US" sz="250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  <m:sub>
                                      <m: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lim>
                          </m:limLow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sz="25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5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groupChr>
                            </m:e>
                            <m:lim>
                              <m:f>
                                <m:fPr>
                                  <m:ctrlPr>
                                    <a:rPr lang="en-US" sz="250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lim>
                          </m:limLow>
                          <m:r>
                            <a:rPr lang="en-US" sz="2500" i="1">
                              <a:latin typeface="Cambria Math"/>
                            </a:rPr>
                            <m:t>,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…</m:t>
                          </m:r>
                          <m:r>
                            <a:rPr lang="en-US" sz="2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..</m:t>
                          </m:r>
                          <m: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  <m:t>,</m:t>
                          </m:r>
                          <m:limLow>
                            <m:limLowPr>
                              <m:ctrlPr>
                                <a:rPr lang="en-US" sz="25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groupChr>
                                <m:groupChrPr>
                                  <m:chr m:val="⏟"/>
                                  <m:ctrlPr>
                                    <a:rPr lang="en-US" sz="25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sz="25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f>
                                    <m:fPr>
                                      <m:ctrlPr>
                                        <a:rPr lang="en-US" sz="2500" i="1"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num>
                                    <m:den>
                                      <m:r>
                                        <a:rPr lang="en-US" sz="25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en-US" sz="2500" i="1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5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sz="2500" b="0" i="1" smtClean="0">
                                              <a:latin typeface="Cambria Math" panose="02040503050406030204" pitchFamily="18" charset="0"/>
                                            </a:rPr>
                                            <m:t>𝑁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groupChr>
                            </m:e>
                            <m:lim>
                              <m:f>
                                <m:fPr>
                                  <m:ctrlPr>
                                    <a:rPr lang="en-US" sz="2500" i="1" smtClean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sz="25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500" i="1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500" b="1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𝐫</m:t>
                                      </m:r>
                                    </m:e>
                                    <m:sub>
                                      <m:r>
                                        <a:rPr lang="en-US" sz="25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sub>
                                  </m:sSub>
                                </m:den>
                              </m:f>
                            </m:lim>
                          </m:limLow>
                        </m:e>
                      </m:d>
                    </m:oMath>
                  </m:oMathPara>
                </a14:m>
                <a:endParaRPr lang="en-US" sz="1000" dirty="0"/>
              </a:p>
              <a:p>
                <a:pPr marL="0" indent="0">
                  <a:buNone/>
                </a:pPr>
                <a:r>
                  <a:rPr lang="en-US" sz="2500" dirty="0"/>
                  <a:t>Thus equation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B50900"/>
                        </a:solidFill>
                        <a:latin typeface="Cambria Math"/>
                        <a:ea typeface="Cambria Math" panose="02040503050406030204" pitchFamily="18" charset="0"/>
                      </a:rPr>
                      <m:t>[1]</m:t>
                    </m:r>
                  </m:oMath>
                </a14:m>
                <a:r>
                  <a:rPr lang="en-US" sz="2500" dirty="0"/>
                  <a:t> is equivalent to solving the </a:t>
                </a:r>
                <a14:m>
                  <m:oMath xmlns:m="http://schemas.openxmlformats.org/officeDocument/2006/math">
                    <m:r>
                      <a:rPr lang="en-US" sz="2500" b="0" i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 equations: 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=0; </m:t>
                      </m:r>
                      <m:f>
                        <m:f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=0;……</m:t>
                      </m:r>
                      <m:f>
                        <m:f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b="1">
                                  <a:latin typeface="Cambria Math" panose="02040503050406030204" pitchFamily="18" charset="0"/>
                                </a:rPr>
                                <m:t>𝐫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50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762000"/>
                <a:ext cx="12192000" cy="5730876"/>
              </a:xfrm>
              <a:blipFill>
                <a:blip r:embed="rId2"/>
                <a:stretch>
                  <a:fillRect l="-800" t="-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structural optimization?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623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38200"/>
                <a:ext cx="12192000" cy="5257800"/>
              </a:xfrm>
            </p:spPr>
            <p:txBody>
              <a:bodyPr/>
              <a:lstStyle/>
              <a:p>
                <a:r>
                  <a:rPr lang="en-US" sz="2500" dirty="0">
                    <a:solidFill>
                      <a:srgbClr val="FF0000"/>
                    </a:solidFill>
                  </a:rPr>
                  <a:t>Example:</a:t>
                </a:r>
                <a:r>
                  <a:rPr lang="en-US" sz="2500" dirty="0"/>
                  <a:t> Consider a system with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2500" dirty="0"/>
                  <a:t> atoms. Suppose that atom 1 is located at position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r>
                  <a:rPr lang="en-US" sz="2500" dirty="0"/>
                  <a:t> and atom 2 is located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,0,0)</m:t>
                    </m:r>
                  </m:oMath>
                </a14:m>
                <a:endParaRPr lang="en-US" sz="25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Suppose the (hypothetical) energy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of the 2-particle system is given by: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" i="1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500" i="1"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5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en-US" sz="2500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500" i="1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i="1">
                          <a:latin typeface="Cambria Math"/>
                        </a:rPr>
                        <m:t>+6</m:t>
                      </m:r>
                    </m:oMath>
                  </m:oMathPara>
                </a14:m>
                <a:endParaRPr lang="en-US" sz="25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A plot of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is shown below: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8200"/>
                <a:ext cx="12192000" cy="5257800"/>
              </a:xfrm>
              <a:blipFill>
                <a:blip r:embed="rId2"/>
                <a:stretch>
                  <a:fillRect l="-250" t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structural optimization?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2" t="18744" r="16370" b="16588"/>
          <a:stretch/>
        </p:blipFill>
        <p:spPr>
          <a:xfrm>
            <a:off x="5791200" y="3581401"/>
            <a:ext cx="2785730" cy="28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22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="" xmlns:a16="http://schemas.microsoft.com/office/drawing/2014/main" id="{397C4F4F-DA0A-45B9-BA59-EF78F9916A98}"/>
              </a:ext>
            </a:extLst>
          </p:cNvPr>
          <p:cNvSpPr txBox="1">
            <a:spLocks/>
          </p:cNvSpPr>
          <p:nvPr/>
        </p:nvSpPr>
        <p:spPr bwMode="auto">
          <a:xfrm>
            <a:off x="0" y="1676400"/>
            <a:ext cx="7538484" cy="4724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359D"/>
              </a:buClr>
              <a:buSzPct val="100000"/>
              <a:buFont typeface="Webdings" panose="05030102010509060703" pitchFamily="18" charset="2"/>
              <a:buNone/>
              <a:defRPr sz="4000" kern="1200" baseline="0">
                <a:solidFill>
                  <a:schemeClr val="bg1"/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ebdings" panose="05030102010509060703" pitchFamily="18" charset="2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CMU Sans Serif" panose="02000603000000000000" pitchFamily="2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75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MU Sans Serif" panose="02000603000000000000" pitchFamily="2" charset="0"/>
                <a:ea typeface="CMU Sans Serif" panose="02000603000000000000" pitchFamily="2" charset="0"/>
                <a:cs typeface="CMU Sans Serif" panose="02000603000000000000" pitchFamily="2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structural optimization?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38200"/>
                <a:ext cx="7467600" cy="54864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We want to minimize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500" dirty="0"/>
                  <a:t>.   The conditions are: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</a:rPr>
                        <m:t>=2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−2=0</m:t>
                      </m:r>
                    </m:oMath>
                  </m:oMathPara>
                </a14:m>
                <a:endParaRPr lang="en-US" sz="25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5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500" i="1">
                          <a:latin typeface="Cambria Math" panose="02040503050406030204" pitchFamily="18" charset="0"/>
                        </a:rPr>
                        <m:t>=4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5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5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500" i="1">
                          <a:latin typeface="Cambria Math" panose="02040503050406030204" pitchFamily="18" charset="0"/>
                        </a:rPr>
                        <m:t>−1=0</m:t>
                      </m:r>
                    </m:oMath>
                  </m:oMathPara>
                </a14:m>
                <a:endParaRPr lang="en-US" sz="25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2500" i="1" dirty="0">
                  <a:latin typeface="Cambria Math" panose="02040503050406030204" pitchFamily="18" charset="0"/>
                </a:endParaRPr>
              </a:p>
              <a:p>
                <a:r>
                  <a:rPr lang="en-US" sz="2500" dirty="0"/>
                  <a:t>The solutions to the equations are: </a:t>
                </a:r>
              </a:p>
              <a:p>
                <a:pPr marL="0" indent="0">
                  <a:buNone/>
                </a:pPr>
                <a:r>
                  <a:rPr lang="en-US" sz="2500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=2.5</m:t>
                    </m:r>
                  </m:oMath>
                </a14:m>
                <a:r>
                  <a:rPr lang="en-US" sz="25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sz="2500" dirty="0"/>
                  <a:t>; </a:t>
                </a:r>
              </a:p>
              <a:p>
                <a:r>
                  <a:rPr lang="en-US" sz="2500" dirty="0"/>
                  <a:t>The minimum energy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2.5, 1.5 </m:t>
                        </m:r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=2.75</m:t>
                    </m:r>
                  </m:oMath>
                </a14:m>
                <a:r>
                  <a:rPr lang="en-US" sz="2500" dirty="0"/>
                  <a:t> [red dot is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2.5, 1.5, 2.75</m:t>
                        </m:r>
                      </m:e>
                    </m:d>
                  </m:oMath>
                </a14:m>
                <a:r>
                  <a:rPr lang="en-US" sz="2500" dirty="0"/>
                  <a:t>]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8200"/>
                <a:ext cx="7467600" cy="5486400"/>
              </a:xfrm>
              <a:blipFill>
                <a:blip r:embed="rId2"/>
                <a:stretch>
                  <a:fillRect l="-408" r="-1878" b="-4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8001000" y="2209450"/>
            <a:ext cx="4067160" cy="4191349"/>
            <a:chOff x="4278173" y="3023440"/>
            <a:chExt cx="3128100" cy="322362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82" t="18744" r="16370" b="16588"/>
            <a:stretch/>
          </p:blipFill>
          <p:spPr>
            <a:xfrm>
              <a:off x="4278173" y="3023440"/>
              <a:ext cx="3128100" cy="3223621"/>
            </a:xfrm>
            <a:prstGeom prst="rect">
              <a:avLst/>
            </a:prstGeom>
          </p:spPr>
        </p:pic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711254" y="5192145"/>
              <a:ext cx="90685" cy="9068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914400"/>
                <a:ext cx="12115800" cy="685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33359D"/>
                  </a:buClr>
                  <a:buSzPct val="75000"/>
                  <a:buFont typeface="Webdings" panose="05030102010509060703" pitchFamily="18" charset="2"/>
                  <a:buChar char=""/>
                  <a:defRPr sz="3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ebdings" panose="05030102010509060703" pitchFamily="18" charset="2"/>
                  <a:buChar char=""/>
                  <a:defRPr sz="29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Font typeface="CMU Sans Serif" panose="02000603000000000000" pitchFamily="2" charset="0"/>
                  <a:buChar char=""/>
                  <a:defRPr sz="26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0099"/>
                  </a:buClr>
                  <a:buSzPct val="75000"/>
                  <a:buFont typeface="Wingdings" panose="05000000000000000000" pitchFamily="2" charset="2"/>
                  <a:buChar char=""/>
                  <a:defRPr sz="2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200" kern="1200">
                    <a:solidFill>
                      <a:schemeClr val="tx1"/>
                    </a:solidFill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500" dirty="0"/>
                  <a:t>Given the energy of a 2-atom system: 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sz="2500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5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+2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5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5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5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−2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/>
                      </a:rPr>
                      <m:t>+6</m:t>
                    </m:r>
                  </m:oMath>
                </a14:m>
                <a:endParaRPr lang="en-US" sz="2500" dirty="0"/>
              </a:p>
            </p:txBody>
          </p:sp>
        </mc:Choice>
        <mc:Fallback xmlns="">
          <p:sp>
            <p:nvSpPr>
              <p:cNvPr id="14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914400"/>
                <a:ext cx="12115800" cy="685800"/>
              </a:xfrm>
              <a:prstGeom prst="rect">
                <a:avLst/>
              </a:prstGeom>
              <a:blipFill>
                <a:blip r:embed="rId4"/>
                <a:stretch>
                  <a:fillRect l="-252" t="-619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0712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6EB9FB2F-3FB9-4D13-B387-A1E2A72C11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838200"/>
                <a:ext cx="12192000" cy="5654676"/>
              </a:xfrm>
            </p:spPr>
            <p:txBody>
              <a:bodyPr/>
              <a:lstStyle/>
              <a:p>
                <a:r>
                  <a:rPr lang="en-US" sz="2500" dirty="0"/>
                  <a:t>Now consider a more realistic scenario: begin with a random, high energy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𝑁</m:t>
                    </m:r>
                  </m:oMath>
                </a14:m>
                <a:r>
                  <a:rPr lang="en-US" sz="2500" dirty="0"/>
                  <a:t>-atom structure [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𝑁</m:t>
                    </m:r>
                    <m:r>
                      <a:rPr lang="en-US" sz="2500" i="1">
                        <a:latin typeface="Cambria Math"/>
                      </a:rPr>
                      <m:t>=1000</m:t>
                    </m:r>
                  </m:oMath>
                </a14:m>
                <a:r>
                  <a:rPr lang="en-US" sz="2500" dirty="0"/>
                  <a:t> in the pictures]</a:t>
                </a:r>
              </a:p>
              <a:p>
                <a:pPr marL="0" indent="0">
                  <a:buNone/>
                </a:pPr>
                <a:endParaRPr lang="en-US" sz="1000" dirty="0"/>
              </a:p>
              <a:p>
                <a:r>
                  <a:rPr lang="en-US" sz="2500" dirty="0"/>
                  <a:t>The energy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/>
                          </a:rPr>
                          <m:t>1000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 of the system can be a bit complicated.</a:t>
                </a:r>
              </a:p>
              <a:p>
                <a:pPr lvl="1"/>
                <a:r>
                  <a:rPr lang="en-US" sz="2400" dirty="0"/>
                  <a:t>Optimizing the random structure implies: </a:t>
                </a:r>
                <a:r>
                  <a:rPr lang="en-US" sz="2400" dirty="0">
                    <a:solidFill>
                      <a:srgbClr val="FF0000"/>
                    </a:solidFill>
                  </a:rPr>
                  <a:t>minimizing the total energy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𝐸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by adjusting the positions of the atoms several times</a:t>
                </a:r>
                <a:r>
                  <a:rPr lang="en-US" sz="2400" dirty="0"/>
                  <a:t> to yield an ordered (or semi-ordered), low energy structure.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6EB9FB2F-3FB9-4D13-B387-A1E2A72C11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838200"/>
                <a:ext cx="12192000" cy="5654676"/>
              </a:xfrm>
              <a:blipFill>
                <a:blip r:embed="rId2"/>
                <a:stretch>
                  <a:fillRect l="-250" t="-863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29C3DAF1-B96C-4DC3-97FB-6EAF6E7C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structural optimization?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6C8102-B744-4D74-94D2-A19A362A4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0E62FA-9A53-4B77-BAF5-F9687637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A24155-2C09-43FE-8BF9-BBA9C5C5F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1142998" y="3802783"/>
            <a:ext cx="2315857" cy="2608657"/>
            <a:chOff x="381000" y="4114800"/>
            <a:chExt cx="2067730" cy="232915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4419600"/>
              <a:ext cx="2067730" cy="2024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924500" y="4114800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63"/>
                  </a:solidFill>
                </a:rPr>
                <a:t>Random</a:t>
              </a:r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8768148" y="3733796"/>
            <a:ext cx="2426431" cy="2679606"/>
            <a:chOff x="6553200" y="4050268"/>
            <a:chExt cx="2128449" cy="235053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354756"/>
              <a:ext cx="2128449" cy="204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63426" y="4050268"/>
              <a:ext cx="1082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63"/>
                  </a:solidFill>
                </a:rPr>
                <a:t>Ordered</a:t>
              </a:r>
            </a:p>
          </p:txBody>
        </p:sp>
      </p:grpSp>
      <p:sp>
        <p:nvSpPr>
          <p:cNvPr id="13" name="Right Arrow 12"/>
          <p:cNvSpPr/>
          <p:nvPr/>
        </p:nvSpPr>
        <p:spPr>
          <a:xfrm>
            <a:off x="3703320" y="5320284"/>
            <a:ext cx="4754880" cy="242316"/>
          </a:xfrm>
          <a:prstGeom prst="rightArrow">
            <a:avLst/>
          </a:prstGeom>
          <a:solidFill>
            <a:srgbClr val="333398"/>
          </a:solidFill>
          <a:ln>
            <a:solidFill>
              <a:srgbClr val="3333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83022" y="4958716"/>
                <a:ext cx="4698979" cy="984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Minimize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400" dirty="0">
                    <a:latin typeface="Calibri Light" panose="020F0302020204030204" pitchFamily="34" charset="0"/>
                    <a:ea typeface="Calibri Light" panose="020F0302020204030204" pitchFamily="34" charset="0"/>
                    <a:cs typeface="Calibri Light" panose="020F0302020204030204" pitchFamily="34" charset="0"/>
                  </a:rPr>
                  <a:t> with respect to positions</a:t>
                </a:r>
              </a:p>
              <a:p>
                <a:endParaRPr lang="en-US" sz="1000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𝐫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022" y="4958716"/>
                <a:ext cx="4698979" cy="984885"/>
              </a:xfrm>
              <a:prstGeom prst="rect">
                <a:avLst/>
              </a:prstGeom>
              <a:blipFill>
                <a:blip r:embed="rId5"/>
                <a:stretch>
                  <a:fillRect l="-1946" t="-4938" r="-908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1461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DE947E-D54D-4FA3-9D53-9F9A68970DDA}"/>
              </a:ext>
            </a:extLst>
          </p:cNvPr>
          <p:cNvGrpSpPr/>
          <p:nvPr/>
        </p:nvGrpSpPr>
        <p:grpSpPr>
          <a:xfrm>
            <a:off x="0" y="838200"/>
            <a:ext cx="12192000" cy="1524000"/>
            <a:chOff x="16329" y="2362200"/>
            <a:chExt cx="8997696" cy="30763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C41B164-2356-41CE-9E81-86286092D16B}"/>
                </a:ext>
              </a:extLst>
            </p:cNvPr>
            <p:cNvSpPr/>
            <p:nvPr/>
          </p:nvSpPr>
          <p:spPr>
            <a:xfrm>
              <a:off x="33672" y="2362200"/>
              <a:ext cx="8961120" cy="914400"/>
            </a:xfrm>
            <a:prstGeom prst="roundRect">
              <a:avLst/>
            </a:prstGeom>
            <a:solidFill>
              <a:srgbClr val="000063"/>
            </a:solidFill>
            <a:ln>
              <a:solidFill>
                <a:srgbClr val="000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397C4F4F-DA0A-45B9-BA59-EF78F9916A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29" y="2819400"/>
              <a:ext cx="8997696" cy="2619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59D"/>
                </a:buClr>
                <a:buSzPct val="100000"/>
                <a:buFont typeface="Webdings" panose="05030102010509060703" pitchFamily="18" charset="2"/>
                <a:buNone/>
                <a:defRPr sz="4000" kern="1200" baseline="0">
                  <a:solidFill>
                    <a:schemeClr val="bg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ebdings" panose="0503010201050906070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CMU Sans Serif" panose="02000603000000000000" pitchFamily="2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717375DD-8B44-44A0-BB24-579FA193C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990600"/>
                <a:ext cx="12192000" cy="54864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Optimization problem</a:t>
                </a:r>
                <a:r>
                  <a:rPr lang="en-US" sz="2500" dirty="0"/>
                  <a:t>: Given 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𝐸</m:t>
                    </m:r>
                    <m:r>
                      <a:rPr lang="en-US" sz="2500" i="1">
                        <a:latin typeface="Cambria Math"/>
                      </a:rPr>
                      <m:t> :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500" i="1">
                            <a:latin typeface="Cambria Math"/>
                          </a:rPr>
                          <m:t>𝑁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→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𝑅</m:t>
                    </m:r>
                  </m:oMath>
                </a14:m>
                <a:r>
                  <a:rPr lang="en-US" sz="2500" dirty="0"/>
                  <a:t>,  minimize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𝐸</m:t>
                    </m:r>
                  </m:oMath>
                </a14:m>
                <a:r>
                  <a:rPr lang="en-US" sz="2500" dirty="0"/>
                  <a:t> over all possible values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l-GR" sz="2500" i="1">
                        <a:latin typeface="Cambria Math"/>
                        <a:ea typeface="Cambria Math"/>
                      </a:rPr>
                      <m:t>∈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</a:rPr>
                          <m:t>𝑅</m:t>
                        </m:r>
                      </m:e>
                      <m:sup>
                        <m:r>
                          <a:rPr lang="en-US" sz="2500" i="1">
                            <a:latin typeface="Cambria Math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500" dirty="0"/>
                  <a:t>, 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US" sz="2500" i="1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e>
                    </m:acc>
                    <m:r>
                      <a:rPr lang="en-US" sz="2500" i="1"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a:rPr lang="en-US" sz="25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500" i="1">
                        <a:latin typeface="Cambria Math"/>
                      </a:rPr>
                      <m:t>..</m:t>
                    </m:r>
                    <m:r>
                      <a:rPr lang="en-US" sz="25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1">
                            <a:latin typeface="Cambria Math" panose="02040503050406030204" pitchFamily="18" charset="0"/>
                          </a:rPr>
                          <m:t>𝐫</m:t>
                        </m:r>
                      </m:e>
                      <m:sub>
                        <m:r>
                          <a:rPr lang="en-US" sz="25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sz="25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.</a:t>
                </a:r>
              </a:p>
              <a:p>
                <a:pPr marL="0" indent="0">
                  <a:buNone/>
                </a:pPr>
                <a:endParaRPr lang="en-US" sz="1000" b="1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b="1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endParaRPr lang="en-US" sz="1000" b="1" u="sng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b="1" u="sng" dirty="0">
                    <a:solidFill>
                      <a:srgbClr val="FF0000"/>
                    </a:solidFill>
                  </a:rPr>
                  <a:t>Possible optimization methods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r>
                  <a:rPr lang="en-US" sz="2500" dirty="0"/>
                  <a:t>Gradient based methods</a:t>
                </a:r>
                <a:endParaRPr lang="en-US" sz="2500" dirty="0">
                  <a:solidFill>
                    <a:srgbClr val="333399"/>
                  </a:solidFill>
                </a:endParaRPr>
              </a:p>
              <a:p>
                <a:pPr lvl="1"/>
                <a:r>
                  <a:rPr lang="en-US" sz="2300" b="1" dirty="0">
                    <a:solidFill>
                      <a:srgbClr val="0000FF"/>
                    </a:solidFill>
                  </a:rPr>
                  <a:t>Steepest descent method</a:t>
                </a:r>
              </a:p>
              <a:p>
                <a:pPr lvl="1"/>
                <a:r>
                  <a:rPr lang="en-US" sz="2300" b="1" dirty="0">
                    <a:solidFill>
                      <a:srgbClr val="0000FF"/>
                    </a:solidFill>
                  </a:rPr>
                  <a:t>Conjugate gradient method</a:t>
                </a:r>
              </a:p>
              <a:p>
                <a:pPr lvl="1"/>
                <a:r>
                  <a:rPr lang="en-US" sz="2300" dirty="0">
                    <a:solidFill>
                      <a:srgbClr val="333399"/>
                    </a:solidFill>
                  </a:rPr>
                  <a:t>Quasi-Newton methods [will not be discussed]</a:t>
                </a:r>
              </a:p>
              <a:p>
                <a:pPr marL="0" indent="0">
                  <a:buNone/>
                </a:pPr>
                <a:endParaRPr lang="en-US" sz="1000" dirty="0">
                  <a:solidFill>
                    <a:srgbClr val="333399"/>
                  </a:solidFill>
                </a:endParaRPr>
              </a:p>
              <a:p>
                <a:r>
                  <a:rPr lang="en-US" sz="2500" dirty="0"/>
                  <a:t>Stochastic based methods</a:t>
                </a:r>
              </a:p>
              <a:p>
                <a:pPr lvl="1"/>
                <a:r>
                  <a:rPr lang="en-US" sz="2300" b="1" dirty="0">
                    <a:solidFill>
                      <a:srgbClr val="0000FF"/>
                    </a:solidFill>
                  </a:rPr>
                  <a:t>Metropolis Monte Carlo method</a:t>
                </a:r>
              </a:p>
              <a:p>
                <a:pPr lvl="1"/>
                <a:r>
                  <a:rPr lang="en-US" sz="2300" dirty="0">
                    <a:solidFill>
                      <a:srgbClr val="333399"/>
                    </a:solidFill>
                  </a:rPr>
                  <a:t>Particle swarm/population based methods [will not be discussed]</a:t>
                </a:r>
              </a:p>
              <a:p>
                <a:pPr lvl="1"/>
                <a:endParaRPr lang="en-US" sz="2200" dirty="0">
                  <a:solidFill>
                    <a:srgbClr val="333399"/>
                  </a:solidFill>
                </a:endParaRP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7375DD-8B44-44A0-BB24-579FA193C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90600"/>
                <a:ext cx="12192000" cy="5486400"/>
              </a:xfrm>
              <a:blipFill>
                <a:blip r:embed="rId2"/>
                <a:stretch>
                  <a:fillRect l="-800" b="-1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Optimization Methods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948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4DE947E-D54D-4FA3-9D53-9F9A68970DDA}"/>
              </a:ext>
            </a:extLst>
          </p:cNvPr>
          <p:cNvGrpSpPr/>
          <p:nvPr/>
        </p:nvGrpSpPr>
        <p:grpSpPr>
          <a:xfrm>
            <a:off x="76200" y="838200"/>
            <a:ext cx="12192000" cy="5486400"/>
            <a:chOff x="16329" y="2362200"/>
            <a:chExt cx="8997696" cy="307635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FC41B164-2356-41CE-9E81-86286092D16B}"/>
                </a:ext>
              </a:extLst>
            </p:cNvPr>
            <p:cNvSpPr/>
            <p:nvPr/>
          </p:nvSpPr>
          <p:spPr>
            <a:xfrm>
              <a:off x="33672" y="2362200"/>
              <a:ext cx="8961120" cy="914400"/>
            </a:xfrm>
            <a:prstGeom prst="roundRect">
              <a:avLst/>
            </a:prstGeom>
            <a:solidFill>
              <a:srgbClr val="000063"/>
            </a:solidFill>
            <a:ln>
              <a:solidFill>
                <a:srgbClr val="0000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Subtitle 2">
              <a:extLst>
                <a:ext uri="{FF2B5EF4-FFF2-40B4-BE49-F238E27FC236}">
                  <a16:creationId xmlns="" xmlns:a16="http://schemas.microsoft.com/office/drawing/2014/main" id="{397C4F4F-DA0A-45B9-BA59-EF78F9916A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329" y="2819400"/>
              <a:ext cx="8997696" cy="26191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33359D"/>
                </a:buClr>
                <a:buSzPct val="100000"/>
                <a:buFont typeface="Webdings" panose="05030102010509060703" pitchFamily="18" charset="2"/>
                <a:buNone/>
                <a:defRPr sz="4000" kern="1200" baseline="0">
                  <a:solidFill>
                    <a:schemeClr val="bg1"/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1pPr>
              <a:lvl2pPr marL="4572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ebdings" panose="05030102010509060703" pitchFamily="18" charset="2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2pPr>
              <a:lvl3pPr marL="9144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CMU Sans Serif" panose="02000603000000000000" pitchFamily="2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3pPr>
              <a:lvl4pPr marL="13716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SzPct val="75000"/>
                <a:buFont typeface="Wingdings" panose="05000000000000000000" pitchFamily="2" charset="2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4pPr>
              <a:lvl5pPr marL="182880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CMU Sans Serif" panose="02000603000000000000" pitchFamily="2" charset="0"/>
                  <a:ea typeface="CMU Sans Serif" panose="02000603000000000000" pitchFamily="2" charset="0"/>
                  <a:cs typeface="CMU Sans Serif" panose="02000603000000000000" pitchFamily="2" charset="0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  <a:p>
              <a:endParaRPr lang="en-US" sz="3200" dirty="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="" xmlns:a16="http://schemas.microsoft.com/office/drawing/2014/main" id="{717375DD-8B44-44A0-BB24-579FA193C4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47800"/>
                <a:ext cx="12192000" cy="5486400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sz="1000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sz="2500" dirty="0">
                    <a:solidFill>
                      <a:srgbClr val="FF0000"/>
                    </a:solidFill>
                  </a:rPr>
                  <a:t>First a quick refresher on Taylor series</a:t>
                </a:r>
                <a:r>
                  <a:rPr lang="en-US" sz="2500" dirty="0"/>
                  <a:t>: Suppose that 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500" dirty="0"/>
                  <a:t> is a one-dimensional variable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5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5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is a constant. If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scalar function</a:t>
                </a:r>
                <a:r>
                  <a:rPr lang="en-US" sz="2500" dirty="0"/>
                  <a:t> </a:t>
                </a:r>
                <a14:m>
                  <m:oMath xmlns:m="http://schemas.openxmlformats.org/officeDocument/2006/math">
                    <m:r>
                      <a:rPr lang="en-US" sz="25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sz="2500" dirty="0"/>
                  <a:t> is differentiable, then the </a:t>
                </a:r>
                <a:r>
                  <a:rPr lang="en-US" sz="2500" dirty="0">
                    <a:solidFill>
                      <a:srgbClr val="FF0000"/>
                    </a:solidFill>
                  </a:rPr>
                  <a:t>Taylor expansion</a:t>
                </a:r>
                <a:r>
                  <a:rPr lang="en-US" sz="2500" dirty="0"/>
                  <a:t> of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500" dirty="0"/>
                  <a:t>  is</a:t>
                </a:r>
              </a:p>
              <a:p>
                <a:pPr marL="0" indent="0">
                  <a:buNone/>
                </a:pPr>
                <a:r>
                  <a:rPr lang="en-US" sz="250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𝑑𝐸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sz="240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+…=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𝛻</m:t>
                      </m:r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:r>
                  <a:rPr lang="en-US" sz="2500" dirty="0"/>
                  <a:t>Now suppose that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5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25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500" dirty="0"/>
                  <a:t> is an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500" dirty="0"/>
                  <a:t>-</a:t>
                </a:r>
                <a:r>
                  <a:rPr lang="en-US" sz="2500" dirty="0">
                    <a:solidFill>
                      <a:srgbClr val="FF0000"/>
                    </a:solidFill>
                  </a:rPr>
                  <a:t>dimensional variable vector </a:t>
                </a:r>
                <a:r>
                  <a:rPr lang="en-US" sz="25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50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5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5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500" dirty="0"/>
                  <a:t> is a </a:t>
                </a:r>
                <a:r>
                  <a:rPr lang="en-US" sz="2500" dirty="0">
                    <a:solidFill>
                      <a:srgbClr val="FF0000"/>
                    </a:solidFill>
                  </a:rPr>
                  <a:t>constant vector</a:t>
                </a:r>
                <a:r>
                  <a:rPr lang="en-US" sz="2500" dirty="0"/>
                  <a:t>.  </a:t>
                </a:r>
                <a:r>
                  <a:rPr lang="en-US" sz="2500"/>
                  <a:t>Then </a:t>
                </a:r>
              </a:p>
              <a:p>
                <a:pPr marL="0" indent="0">
                  <a:buNone/>
                </a:pPr>
                <a:endParaRPr lang="en-US" sz="2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4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p>
                      <m:r>
                        <a:rPr 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sz="2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2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717375DD-8B44-44A0-BB24-579FA193C4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47800"/>
                <a:ext cx="12192000" cy="5486400"/>
              </a:xfrm>
              <a:blipFill>
                <a:blip r:embed="rId2"/>
                <a:stretch>
                  <a:fillRect l="-800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="" xmlns:a16="http://schemas.microsoft.com/office/drawing/2014/main" id="{4DCB1A6C-A1F0-406B-8B83-5614D64F0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Optimization Methods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FAD03C90-F059-496A-A8F4-E2456A78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6/3/2019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14C24D8B-C1EE-40BD-B192-17ECD8EAB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Introduction to Structural Optimization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789DA8A2-BF7B-4776-964B-81909B39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6CB4F1-E69D-4458-B775-B121381A0F5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17119"/>
      </p:ext>
    </p:extLst>
  </p:cSld>
  <p:clrMapOvr>
    <a:masterClrMapping/>
  </p:clrMapOvr>
</p:sld>
</file>

<file path=ppt/theme/theme1.xml><?xml version="1.0" encoding="utf-8"?>
<a:theme xmlns:a="http://schemas.openxmlformats.org/drawingml/2006/main" name="Beam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Beamer</Template>
  <TotalTime>7170</TotalTime>
  <Words>3546</Words>
  <Application>Microsoft Office PowerPoint</Application>
  <PresentationFormat>Custom</PresentationFormat>
  <Paragraphs>501</Paragraphs>
  <Slides>26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Beamer</vt:lpstr>
      <vt:lpstr>Introduction to Structural Optimization</vt:lpstr>
      <vt:lpstr>Outline </vt:lpstr>
      <vt:lpstr>What is structural optimization?</vt:lpstr>
      <vt:lpstr>What is structural optimization? </vt:lpstr>
      <vt:lpstr>What is structural optimization? </vt:lpstr>
      <vt:lpstr>What is structural optimization? </vt:lpstr>
      <vt:lpstr>What is structural optimization? </vt:lpstr>
      <vt:lpstr>Optimization Methods</vt:lpstr>
      <vt:lpstr>Optimization Methods</vt:lpstr>
      <vt:lpstr>Steepest Descent Algorithm </vt:lpstr>
      <vt:lpstr>Steepest Descent Algorithm </vt:lpstr>
      <vt:lpstr>Steepest Descent Algorithm </vt:lpstr>
      <vt:lpstr>Steepest Descent Algorithm </vt:lpstr>
      <vt:lpstr>Steepest Descent Algorithm </vt:lpstr>
      <vt:lpstr>Steepest Descent Algorithm </vt:lpstr>
      <vt:lpstr>Conjugate Gradient Algorithm </vt:lpstr>
      <vt:lpstr>Conjugate Gradient Algorithm </vt:lpstr>
      <vt:lpstr>Conjugate Gradient Algorithm </vt:lpstr>
      <vt:lpstr>Conjugate Gradient Algorithm </vt:lpstr>
      <vt:lpstr>Conjugate Gradient Algorithm </vt:lpstr>
      <vt:lpstr>Monte Carlo Algorithm </vt:lpstr>
      <vt:lpstr>Monte Carlo Algorithm </vt:lpstr>
      <vt:lpstr>Monte Carlo Algorithm </vt:lpstr>
      <vt:lpstr>Optimization Methods </vt:lpstr>
      <vt:lpstr>Monte Carlo Algorithm </vt:lpstr>
      <vt:lpstr>Concluding Remarks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Raymond Atta-Fynn</dc:creator>
  <cp:lastModifiedBy>Atta-fynn, Raymond</cp:lastModifiedBy>
  <cp:revision>168</cp:revision>
  <dcterms:created xsi:type="dcterms:W3CDTF">2019-01-03T22:48:04Z</dcterms:created>
  <dcterms:modified xsi:type="dcterms:W3CDTF">2019-06-10T22:40:11Z</dcterms:modified>
</cp:coreProperties>
</file>