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56" r:id="rId2"/>
    <p:sldId id="307" r:id="rId3"/>
    <p:sldId id="263" r:id="rId4"/>
    <p:sldId id="306" r:id="rId5"/>
    <p:sldId id="310" r:id="rId6"/>
    <p:sldId id="315" r:id="rId7"/>
    <p:sldId id="314" r:id="rId8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0063"/>
    <a:srgbClr val="B50900"/>
    <a:srgbClr val="333398"/>
    <a:srgbClr val="055F18"/>
    <a:srgbClr val="FAEFF6"/>
    <a:srgbClr val="FCEAE6"/>
    <a:srgbClr val="FFEAE6"/>
    <a:srgbClr val="FFD2C8"/>
    <a:srgbClr val="D209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 horzBarState="maximized">
    <p:restoredLeft sz="19982" autoAdjust="0"/>
    <p:restoredTop sz="94660"/>
  </p:normalViewPr>
  <p:slideViewPr>
    <p:cSldViewPr>
      <p:cViewPr>
        <p:scale>
          <a:sx n="83" d="100"/>
          <a:sy n="83" d="100"/>
        </p:scale>
        <p:origin x="-1386" y="-84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564DB847-A7C6-423F-B771-46A6092732E3}" type="datetimeFigureOut">
              <a:rPr lang="en-US"/>
              <a:pPr>
                <a:defRPr/>
              </a:pPr>
              <a:t>6/10/2019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37FC56A9-71FA-49A8-A49B-73E0C4B6E0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93104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hyperlink" Target="mailto:attafynn@uta.edu" TargetMode="Externa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 userDrawn="1"/>
        </p:nvSpPr>
        <p:spPr>
          <a:xfrm>
            <a:off x="609600" y="990600"/>
            <a:ext cx="10972800" cy="1828800"/>
          </a:xfrm>
          <a:prstGeom prst="roundRect">
            <a:avLst/>
          </a:prstGeom>
          <a:solidFill>
            <a:srgbClr val="3333B2">
              <a:alpha val="91000"/>
            </a:srgbClr>
          </a:solidFill>
          <a:ln>
            <a:solidFill>
              <a:srgbClr val="3333B2"/>
            </a:solidFill>
          </a:ln>
          <a:effectLst>
            <a:outerShdw blurRad="114300" dist="152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428752" y="6488114"/>
            <a:ext cx="3956049" cy="369887"/>
          </a:xfrm>
          <a:prstGeom prst="rect">
            <a:avLst/>
          </a:prstGeom>
          <a:solidFill>
            <a:srgbClr val="00005D"/>
          </a:solidFill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schemeClr val="bg1"/>
                </a:solidFill>
                <a:latin typeface="Calibri Light" panose="020F0302020204030204" pitchFamily="34" charset="0"/>
                <a:ea typeface="CMU Sans Serif" panose="02000603000000000000" pitchFamily="2" charset="0"/>
                <a:cs typeface="Calibri Light" panose="020F0302020204030204" pitchFamily="34" charset="0"/>
              </a:rPr>
              <a:t>Raymond Atta-Fynn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2800" y="1143000"/>
            <a:ext cx="10363200" cy="838200"/>
          </a:xfrm>
        </p:spPr>
        <p:txBody>
          <a:bodyPr/>
          <a:lstStyle>
            <a:lvl1pPr>
              <a:defRPr sz="4000" baseline="0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2133600"/>
            <a:ext cx="8534400" cy="533400"/>
          </a:xfrm>
        </p:spPr>
        <p:txBody>
          <a:bodyPr/>
          <a:lstStyle>
            <a:lvl1pPr marL="0" indent="0" algn="ctr">
              <a:buNone/>
              <a:defRPr sz="4000" baseline="0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1" y="6492876"/>
            <a:ext cx="1428751" cy="365125"/>
          </a:xfrm>
          <a:solidFill>
            <a:srgbClr val="3333CC"/>
          </a:solidFill>
        </p:spPr>
        <p:txBody>
          <a:bodyPr/>
          <a:lstStyle>
            <a:lvl1pPr algn="ctr">
              <a:defRPr sz="1600" baseline="0" smtClean="0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>
              <a:defRPr/>
            </a:pPr>
            <a:r>
              <a:rPr lang="en-US" smtClean="0"/>
              <a:t>6/7/2019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84800" y="6492876"/>
            <a:ext cx="5283200" cy="365125"/>
          </a:xfrm>
          <a:solidFill>
            <a:srgbClr val="3333CC"/>
          </a:solidFill>
        </p:spPr>
        <p:txBody>
          <a:bodyPr/>
          <a:lstStyle>
            <a:lvl1pPr algn="ctr">
              <a:defRPr sz="1800" baseline="0" smtClean="0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>
              <a:defRPr/>
            </a:pPr>
            <a:r>
              <a:rPr lang="en-US" smtClean="0"/>
              <a:t>2020 Summer Project at UTA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68000" y="6492876"/>
            <a:ext cx="1524000" cy="365125"/>
          </a:xfrm>
          <a:solidFill>
            <a:srgbClr val="3333B2"/>
          </a:solidFill>
        </p:spPr>
        <p:txBody>
          <a:bodyPr/>
          <a:lstStyle>
            <a:lvl1pPr>
              <a:defRPr sz="1800" baseline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>
              <a:defRPr/>
            </a:pPr>
            <a:fld id="{C06CB4F1-E69D-4458-B775-B121381A0F5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Subtitle 2">
            <a:extLst>
              <a:ext uri="{FF2B5EF4-FFF2-40B4-BE49-F238E27FC236}">
                <a16:creationId xmlns="" xmlns:a16="http://schemas.microsoft.com/office/drawing/2014/main" id="{3B360604-074C-4EB2-BFE5-4807CB7BAD11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320800" y="3657600"/>
            <a:ext cx="9448800" cy="199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4000" kern="1200" baseline="0">
                <a:solidFill>
                  <a:schemeClr val="bg1"/>
                </a:solidFill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Raymond </a:t>
            </a:r>
            <a:r>
              <a:rPr lang="en-US" sz="2800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Atta-Fynn (University of Texas</a:t>
            </a:r>
            <a:r>
              <a:rPr lang="en-US" sz="2800" baseline="0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at Arlington)</a:t>
            </a:r>
            <a:endParaRPr lang="en-US" sz="280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sz="24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NSF Summer School on Disordered Materials Modeling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z="2400" i="1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Summer 2019</a:t>
            </a:r>
            <a:endParaRPr lang="en-US" sz="240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sz="2400" u="none" dirty="0">
                <a:solidFill>
                  <a:srgbClr val="3333FF"/>
                </a:solidFill>
                <a:latin typeface="Calibri Light" panose="020F0302020204030204" pitchFamily="34" charset="0"/>
                <a:cs typeface="Calibri Light" panose="020F0302020204030204" pitchFamily="34" charset="0"/>
                <a:hlinkClick r:id="rId2"/>
              </a:rPr>
              <a:t>attafynn@uta.edu</a:t>
            </a:r>
            <a:endParaRPr lang="en-US" sz="2400" u="none" dirty="0">
              <a:solidFill>
                <a:srgbClr val="3333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6/7/2019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2020 Summer Project at UTA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5EA575-3527-424C-A005-428A5216F8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6/7/2019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2020 Summer Project at UTA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39EB02-20BD-4C4F-B59A-1CA3F89D91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762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rgbClr val="3333B2"/>
              </a:gs>
            </a:gsLst>
            <a:lin ang="10800000" scaled="1"/>
            <a:tileRect/>
          </a:gradFill>
          <a:ln>
            <a:noFill/>
          </a:ln>
          <a:effectLst>
            <a:outerShdw blurRad="50800" dist="88900" dir="5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00" y="1066800"/>
            <a:ext cx="11988800" cy="5257800"/>
          </a:xfrm>
        </p:spPr>
        <p:txBody>
          <a:bodyPr/>
          <a:lstStyle>
            <a:lvl1pPr marL="342900" indent="-342900">
              <a:buClr>
                <a:srgbClr val="33359D"/>
              </a:buClr>
              <a:buSzPct val="75000"/>
              <a:buFont typeface="Webdings" panose="05030102010509060703" pitchFamily="18" charset="2"/>
              <a:buChar char=""/>
              <a:defRPr sz="320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  <a:lvl2pPr marL="742950" indent="-285750">
              <a:buClr>
                <a:srgbClr val="000099"/>
              </a:buClr>
              <a:buSzPct val="75000"/>
              <a:buFont typeface="Webdings" panose="05030102010509060703" pitchFamily="18" charset="2"/>
              <a:buChar char=""/>
              <a:defRPr sz="290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2pPr>
            <a:lvl3pPr marL="1143000" indent="-228600">
              <a:buClr>
                <a:srgbClr val="000099"/>
              </a:buClr>
              <a:buFont typeface="CMU Sans Serif" panose="02000603000000000000" pitchFamily="2" charset="0"/>
              <a:buChar char=""/>
              <a:defRPr sz="260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3pPr>
            <a:lvl4pPr marL="1600200" indent="-228600">
              <a:buClr>
                <a:srgbClr val="000099"/>
              </a:buClr>
              <a:buSzPct val="75000"/>
              <a:buFont typeface="Wingdings" panose="05000000000000000000" pitchFamily="2" charset="2"/>
              <a:buChar char=""/>
              <a:defRPr sz="220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sz="220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62000"/>
          </a:xfrm>
          <a:solidFill>
            <a:srgbClr val="3333B2"/>
          </a:solidFill>
        </p:spPr>
        <p:txBody>
          <a:bodyPr/>
          <a:lstStyle>
            <a:lvl1pPr marL="182880" algn="l">
              <a:defRPr sz="3600" baseline="0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1" y="6492876"/>
            <a:ext cx="1428751" cy="365125"/>
          </a:xfrm>
          <a:solidFill>
            <a:srgbClr val="3333CC"/>
          </a:solidFill>
        </p:spPr>
        <p:txBody>
          <a:bodyPr/>
          <a:lstStyle>
            <a:lvl1pPr algn="ctr">
              <a:defRPr sz="1600" baseline="0" smtClean="0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>
              <a:defRPr/>
            </a:pPr>
            <a:r>
              <a:rPr lang="en-US" smtClean="0"/>
              <a:t>6/7/2019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D8D0AF33-4E15-453F-B99E-CAC77D4E93E1}"/>
              </a:ext>
            </a:extLst>
          </p:cNvPr>
          <p:cNvSpPr txBox="1"/>
          <p:nvPr userDrawn="1"/>
        </p:nvSpPr>
        <p:spPr>
          <a:xfrm>
            <a:off x="1428752" y="6488114"/>
            <a:ext cx="3956049" cy="369887"/>
          </a:xfrm>
          <a:prstGeom prst="rect">
            <a:avLst/>
          </a:prstGeom>
          <a:solidFill>
            <a:srgbClr val="00005C"/>
          </a:solidFill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schemeClr val="bg1"/>
                </a:solidFill>
                <a:latin typeface="Calibri Light" panose="020F0302020204030204" pitchFamily="34" charset="0"/>
                <a:ea typeface="CMU Sans Serif" panose="02000603000000000000" pitchFamily="2" charset="0"/>
                <a:cs typeface="Calibri Light" panose="020F0302020204030204" pitchFamily="34" charset="0"/>
              </a:rPr>
              <a:t>Raymond Atta-Fynn</a:t>
            </a:r>
          </a:p>
        </p:txBody>
      </p:sp>
      <p:sp>
        <p:nvSpPr>
          <p:cNvPr id="21" name="Footer Placeholder 4">
            <a:extLst>
              <a:ext uri="{FF2B5EF4-FFF2-40B4-BE49-F238E27FC236}">
                <a16:creationId xmlns="" xmlns:a16="http://schemas.microsoft.com/office/drawing/2014/main" id="{CD64B116-C134-4983-A6DF-A5B5B1E7D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84800" y="6492876"/>
            <a:ext cx="5283200" cy="365125"/>
          </a:xfrm>
          <a:solidFill>
            <a:srgbClr val="3333CC"/>
          </a:solidFill>
        </p:spPr>
        <p:txBody>
          <a:bodyPr/>
          <a:lstStyle>
            <a:lvl1pPr algn="ctr">
              <a:defRPr sz="1800" baseline="0" smtClean="0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>
              <a:defRPr/>
            </a:pPr>
            <a:r>
              <a:rPr lang="en-US" smtClean="0"/>
              <a:t>2020 Summer Project at UTA</a:t>
            </a:r>
            <a:endParaRPr lang="en-US" dirty="0"/>
          </a:p>
        </p:txBody>
      </p:sp>
      <p:sp>
        <p:nvSpPr>
          <p:cNvPr id="22" name="Slide Number Placeholder 5">
            <a:extLst>
              <a:ext uri="{FF2B5EF4-FFF2-40B4-BE49-F238E27FC236}">
                <a16:creationId xmlns="" xmlns:a16="http://schemas.microsoft.com/office/drawing/2014/main" id="{3E4E2075-F1AC-41A1-910C-1C84E71CF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68000" y="6492876"/>
            <a:ext cx="1524000" cy="365125"/>
          </a:xfrm>
          <a:solidFill>
            <a:srgbClr val="3333B2"/>
          </a:solidFill>
        </p:spPr>
        <p:txBody>
          <a:bodyPr/>
          <a:lstStyle>
            <a:lvl1pPr>
              <a:defRPr sz="1800" baseline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>
              <a:defRPr/>
            </a:pPr>
            <a:fld id="{C06CB4F1-E69D-4458-B775-B121381A0F5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6/7/2019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2020 Summer Project at UTA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F2F621-4695-46C1-8607-7F4A48817B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096000" y="6477000"/>
            <a:ext cx="6096000" cy="381000"/>
          </a:xfrm>
          <a:prstGeom prst="rect">
            <a:avLst/>
          </a:prstGeom>
          <a:solidFill>
            <a:srgbClr val="3333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477000"/>
            <a:ext cx="6096000" cy="381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12192000" cy="762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rgbClr val="3333B2"/>
              </a:gs>
            </a:gsLst>
            <a:lin ang="10800000" scaled="1"/>
            <a:tileRect/>
          </a:gradFill>
          <a:ln>
            <a:noFill/>
          </a:ln>
          <a:effectLst>
            <a:outerShdw blurRad="50800" dist="88900" dir="5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428752" y="6488114"/>
            <a:ext cx="4667249" cy="369887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>
                <a:solidFill>
                  <a:schemeClr val="bg1"/>
                </a:solidFill>
                <a:latin typeface="+mn-lt"/>
                <a:cs typeface="+mn-cs"/>
              </a:rPr>
              <a:t>Vu Pham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1"/>
            <a:ext cx="5689600" cy="5059363"/>
          </a:xfrm>
        </p:spPr>
        <p:txBody>
          <a:bodyPr/>
          <a:lstStyle>
            <a:lvl1pPr>
              <a:buSzPct val="60000"/>
              <a:buFontTx/>
              <a:buBlip>
                <a:blip r:embed="rId2"/>
              </a:buBlip>
              <a:defRPr sz="2800"/>
            </a:lvl1pPr>
            <a:lvl2pPr>
              <a:buSzPct val="60000"/>
              <a:buFontTx/>
              <a:buBlip>
                <a:blip r:embed="rId2"/>
              </a:buBlip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066801"/>
            <a:ext cx="5689600" cy="5059363"/>
          </a:xfrm>
        </p:spPr>
        <p:txBody>
          <a:bodyPr/>
          <a:lstStyle>
            <a:lvl1pPr>
              <a:buSzPct val="60000"/>
              <a:buFontTx/>
              <a:buBlip>
                <a:blip r:embed="rId2"/>
              </a:buBlip>
              <a:defRPr sz="2800"/>
            </a:lvl1pPr>
            <a:lvl2pPr>
              <a:buSzPct val="60000"/>
              <a:buFontTx/>
              <a:buBlip>
                <a:blip r:embed="rId2"/>
              </a:buBlip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1785600" cy="762000"/>
          </a:xfrm>
        </p:spPr>
        <p:txBody>
          <a:bodyPr/>
          <a:lstStyle>
            <a:lvl1pPr marL="182880" algn="l"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492876"/>
            <a:ext cx="1422400" cy="365125"/>
          </a:xfrm>
        </p:spPr>
        <p:txBody>
          <a:bodyPr/>
          <a:lstStyle>
            <a:lvl1pPr>
              <a:defRPr baseline="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smtClean="0"/>
              <a:t>6/7/2019</a:t>
            </a:r>
            <a:endParaRPr lang="en-US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96000" y="6492876"/>
            <a:ext cx="4673600" cy="365125"/>
          </a:xfrm>
        </p:spPr>
        <p:txBody>
          <a:bodyPr/>
          <a:lstStyle>
            <a:lvl1pPr algn="l">
              <a:defRPr baseline="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smtClean="0"/>
              <a:t>2020 Summer Project at UTA</a:t>
            </a:r>
            <a:endParaRPr lang="en-US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492876"/>
            <a:ext cx="1422400" cy="365125"/>
          </a:xfrm>
        </p:spPr>
        <p:txBody>
          <a:bodyPr/>
          <a:lstStyle>
            <a:lvl1pPr>
              <a:defRPr baseline="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CA58546F-1E4E-426D-9940-5EB4B4A746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096000" y="6477000"/>
            <a:ext cx="6096000" cy="381000"/>
          </a:xfrm>
          <a:prstGeom prst="rect">
            <a:avLst/>
          </a:prstGeom>
          <a:solidFill>
            <a:srgbClr val="3333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477000"/>
            <a:ext cx="6096000" cy="381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762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rgbClr val="3333B2"/>
              </a:gs>
            </a:gsLst>
            <a:lin ang="10800000" scaled="1"/>
            <a:tileRect/>
          </a:gradFill>
          <a:ln>
            <a:noFill/>
          </a:ln>
          <a:effectLst>
            <a:outerShdw blurRad="50800" dist="88900" dir="5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428752" y="6488114"/>
            <a:ext cx="4667249" cy="369887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>
                <a:solidFill>
                  <a:schemeClr val="bg1"/>
                </a:solidFill>
                <a:latin typeface="+mn-lt"/>
                <a:cs typeface="+mn-cs"/>
              </a:rPr>
              <a:t>Vu Pham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990600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1676401"/>
            <a:ext cx="5386917" cy="4449763"/>
          </a:xfrm>
        </p:spPr>
        <p:txBody>
          <a:bodyPr/>
          <a:lstStyle>
            <a:lvl1pPr>
              <a:buSzPct val="60000"/>
              <a:buFontTx/>
              <a:buBlip>
                <a:blip r:embed="rId2"/>
              </a:buBlip>
              <a:defRPr sz="2400"/>
            </a:lvl1pPr>
            <a:lvl2pPr>
              <a:buSzPct val="60000"/>
              <a:buFontTx/>
              <a:buBlip>
                <a:blip r:embed="rId2"/>
              </a:buBlip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990600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1676401"/>
            <a:ext cx="5389033" cy="4449763"/>
          </a:xfrm>
        </p:spPr>
        <p:txBody>
          <a:bodyPr/>
          <a:lstStyle>
            <a:lvl1pPr>
              <a:buSzPct val="60000"/>
              <a:buFontTx/>
              <a:buBlip>
                <a:blip r:embed="rId2"/>
              </a:buBlip>
              <a:defRPr sz="2400"/>
            </a:lvl1pPr>
            <a:lvl2pPr>
              <a:buSzPct val="60000"/>
              <a:buFontTx/>
              <a:buBlip>
                <a:blip r:embed="rId2"/>
              </a:buBlip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1785600" cy="762000"/>
          </a:xfrm>
        </p:spPr>
        <p:txBody>
          <a:bodyPr/>
          <a:lstStyle>
            <a:lvl1pPr marL="182880" algn="l"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0"/>
          </p:nvPr>
        </p:nvSpPr>
        <p:spPr>
          <a:xfrm>
            <a:off x="0" y="6492876"/>
            <a:ext cx="1422400" cy="365125"/>
          </a:xfrm>
        </p:spPr>
        <p:txBody>
          <a:bodyPr/>
          <a:lstStyle>
            <a:lvl1pPr>
              <a:defRPr baseline="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smtClean="0"/>
              <a:t>6/7/2019</a:t>
            </a:r>
            <a:endParaRPr lang="en-US"/>
          </a:p>
        </p:txBody>
      </p:sp>
      <p:sp>
        <p:nvSpPr>
          <p:cNvPr id="12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096000" y="6492876"/>
            <a:ext cx="4673600" cy="365125"/>
          </a:xfrm>
        </p:spPr>
        <p:txBody>
          <a:bodyPr/>
          <a:lstStyle>
            <a:lvl1pPr algn="l">
              <a:defRPr baseline="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smtClean="0"/>
              <a:t>2020 Summer Project at UTA</a:t>
            </a:r>
            <a:endParaRPr lang="en-US"/>
          </a:p>
        </p:txBody>
      </p:sp>
      <p:sp>
        <p:nvSpPr>
          <p:cNvPr id="13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769600" y="6492876"/>
            <a:ext cx="1422400" cy="365125"/>
          </a:xfrm>
        </p:spPr>
        <p:txBody>
          <a:bodyPr/>
          <a:lstStyle>
            <a:lvl1pPr>
              <a:defRPr baseline="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25B14B-C98E-4C14-96E7-18DD3A29C1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762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rgbClr val="3333B2"/>
              </a:gs>
            </a:gsLst>
            <a:lin ang="10800000" scaled="1"/>
            <a:tileRect/>
          </a:gradFill>
          <a:ln>
            <a:noFill/>
          </a:ln>
          <a:effectLst>
            <a:outerShdw blurRad="50800" dist="88900" dir="5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096000" y="6477000"/>
            <a:ext cx="6096000" cy="381000"/>
          </a:xfrm>
          <a:prstGeom prst="rect">
            <a:avLst/>
          </a:prstGeom>
          <a:solidFill>
            <a:srgbClr val="3333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477000"/>
            <a:ext cx="6096000" cy="381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1887200" cy="762000"/>
          </a:xfrm>
        </p:spPr>
        <p:txBody>
          <a:bodyPr/>
          <a:lstStyle>
            <a:lvl1pPr marL="182880" algn="l"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1422400" y="6477000"/>
            <a:ext cx="4673600" cy="381000"/>
          </a:xfrm>
        </p:spPr>
        <p:txBody>
          <a:bodyPr anchor="ctr">
            <a:normAutofit/>
          </a:bodyPr>
          <a:lstStyle>
            <a:lvl1pPr algn="r">
              <a:buNone/>
              <a:defRPr lang="en-US" sz="1200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>
          <a:xfrm>
            <a:off x="0" y="6492876"/>
            <a:ext cx="1422400" cy="365125"/>
          </a:xfrm>
        </p:spPr>
        <p:txBody>
          <a:bodyPr/>
          <a:lstStyle>
            <a:lvl1pPr>
              <a:defRPr baseline="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smtClean="0"/>
              <a:t>6/7/2019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5"/>
          </p:nvPr>
        </p:nvSpPr>
        <p:spPr>
          <a:xfrm>
            <a:off x="6096000" y="6492876"/>
            <a:ext cx="4673600" cy="365125"/>
          </a:xfrm>
        </p:spPr>
        <p:txBody>
          <a:bodyPr/>
          <a:lstStyle>
            <a:lvl1pPr algn="l">
              <a:defRPr baseline="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smtClean="0"/>
              <a:t>2020 Summer Project at UTA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6"/>
          </p:nvPr>
        </p:nvSpPr>
        <p:spPr>
          <a:xfrm>
            <a:off x="10769600" y="6492876"/>
            <a:ext cx="1422400" cy="365125"/>
          </a:xfrm>
        </p:spPr>
        <p:txBody>
          <a:bodyPr/>
          <a:lstStyle>
            <a:lvl1pPr>
              <a:defRPr baseline="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F8ABFDA-DAF0-4496-8136-3108F5781C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096000" y="6477000"/>
            <a:ext cx="6096000" cy="381000"/>
          </a:xfrm>
          <a:prstGeom prst="rect">
            <a:avLst/>
          </a:prstGeom>
          <a:solidFill>
            <a:srgbClr val="3333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6477000"/>
            <a:ext cx="6096000" cy="381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1422400" y="6477000"/>
            <a:ext cx="4673600" cy="381000"/>
          </a:xfrm>
        </p:spPr>
        <p:txBody>
          <a:bodyPr anchor="ctr">
            <a:normAutofit/>
          </a:bodyPr>
          <a:lstStyle>
            <a:lvl1pPr algn="r">
              <a:buNone/>
              <a:defRPr lang="en-US" sz="1200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4"/>
          </p:nvPr>
        </p:nvSpPr>
        <p:spPr>
          <a:xfrm>
            <a:off x="0" y="6492876"/>
            <a:ext cx="1422400" cy="365125"/>
          </a:xfrm>
        </p:spPr>
        <p:txBody>
          <a:bodyPr/>
          <a:lstStyle>
            <a:lvl1pPr>
              <a:defRPr baseline="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smtClean="0"/>
              <a:t>6/7/2019</a:t>
            </a:r>
            <a:endParaRPr lang="en-US"/>
          </a:p>
        </p:txBody>
      </p:sp>
      <p:sp>
        <p:nvSpPr>
          <p:cNvPr id="6" name="Footer Placeholder 7"/>
          <p:cNvSpPr>
            <a:spLocks noGrp="1"/>
          </p:cNvSpPr>
          <p:nvPr>
            <p:ph type="ftr" sz="quarter" idx="15"/>
          </p:nvPr>
        </p:nvSpPr>
        <p:spPr>
          <a:xfrm>
            <a:off x="6096000" y="6492876"/>
            <a:ext cx="4673600" cy="365125"/>
          </a:xfrm>
        </p:spPr>
        <p:txBody>
          <a:bodyPr/>
          <a:lstStyle>
            <a:lvl1pPr algn="l">
              <a:defRPr baseline="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smtClean="0"/>
              <a:t>2020 Summer Project at UTA</a:t>
            </a:r>
            <a:endParaRPr lang="en-US"/>
          </a:p>
        </p:txBody>
      </p:sp>
      <p:sp>
        <p:nvSpPr>
          <p:cNvPr id="7" name="Slide Number Placeholder 8"/>
          <p:cNvSpPr>
            <a:spLocks noGrp="1"/>
          </p:cNvSpPr>
          <p:nvPr>
            <p:ph type="sldNum" sz="quarter" idx="16"/>
          </p:nvPr>
        </p:nvSpPr>
        <p:spPr>
          <a:xfrm>
            <a:off x="10769600" y="6492876"/>
            <a:ext cx="1422400" cy="365125"/>
          </a:xfrm>
        </p:spPr>
        <p:txBody>
          <a:bodyPr/>
          <a:lstStyle>
            <a:lvl1pPr>
              <a:defRPr baseline="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E7C05FB1-C35B-4870-BC50-C1BF2D042A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6/7/2019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2020 Summer Project at UTA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02A947-F0B9-4AC8-B617-2CA04D3999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6/7/2019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2020 Summer Project at UTA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C05516-340B-459A-81CA-6701DA508F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6/7/2019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2020 Summer Project at UTA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D6CB6DE-1033-4C2C-8280-139BC16F7C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66" r:id="rId3"/>
    <p:sldLayoutId id="2147483673" r:id="rId4"/>
    <p:sldLayoutId id="2147483674" r:id="rId5"/>
    <p:sldLayoutId id="2147483675" r:id="rId6"/>
    <p:sldLayoutId id="2147483676" r:id="rId7"/>
    <p:sldLayoutId id="2147483667" r:id="rId8"/>
    <p:sldLayoutId id="2147483668" r:id="rId9"/>
    <p:sldLayoutId id="2147483669" r:id="rId10"/>
    <p:sldLayoutId id="2147483670" r:id="rId11"/>
  </p:sldLayoutIdLst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5"/>
          <p:cNvSpPr>
            <a:spLocks noGrp="1"/>
          </p:cNvSpPr>
          <p:nvPr>
            <p:ph type="ctrTitle"/>
          </p:nvPr>
        </p:nvSpPr>
        <p:spPr>
          <a:xfrm>
            <a:off x="762000" y="1447800"/>
            <a:ext cx="10744200" cy="838200"/>
          </a:xfrm>
        </p:spPr>
        <p:txBody>
          <a:bodyPr/>
          <a:lstStyle/>
          <a:p>
            <a:r>
              <a:rPr lang="en-US" sz="3600" dirty="0"/>
              <a:t>2020 Summer Project at </a:t>
            </a:r>
            <a:r>
              <a:rPr lang="en-US" sz="3600" dirty="0" smtClean="0"/>
              <a:t>University of Texas, Arlington</a:t>
            </a:r>
            <a:endParaRPr lang="en-US" sz="3600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06E92CF-8FCE-4122-938F-BD2961D327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6/7/2019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FCC5C3B-DA94-40AE-AE37-7417BBCFB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2020 Summer Project at UTA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6AFC69E-8A65-4C97-A9E6-7AD97D9D4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6CB4F1-E69D-4458-B775-B121381A0F56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="" xmlns:a16="http://schemas.microsoft.com/office/drawing/2014/main" id="{6EB9FB2F-3FB9-4D13-B387-A1E2A72C11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 use free energy methods for disordered material discovery and simulate reactions in materials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="" xmlns:a16="http://schemas.microsoft.com/office/drawing/2014/main" id="{29C3DAF1-B96C-4DC3-97FB-6EAF6E7C5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Goal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F6C8102-B744-4D74-94D2-A19A362A4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6/7/2019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B0E62FA-9A53-4B77-BAF5-F96876374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2020 Summer Project at UTA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7A24155-2C09-43FE-8BF9-BBA9C5C5F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6CB4F1-E69D-4458-B775-B121381A0F56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53677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="" xmlns:a16="http://schemas.microsoft.com/office/drawing/2014/main" id="{29C3DAF1-B96C-4DC3-97FB-6EAF6E7C5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F6C8102-B744-4D74-94D2-A19A362A4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6/7/2019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B0E62FA-9A53-4B77-BAF5-F96876374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2020 Summer Project at UTA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7A24155-2C09-43FE-8BF9-BBA9C5C5F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6CB4F1-E69D-4458-B775-B121381A0F56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8A9733E6-DD29-4E96-B24C-3DCF3E8843A6}"/>
              </a:ext>
            </a:extLst>
          </p:cNvPr>
          <p:cNvSpPr txBox="1">
            <a:spLocks/>
          </p:cNvSpPr>
          <p:nvPr/>
        </p:nvSpPr>
        <p:spPr bwMode="auto">
          <a:xfrm>
            <a:off x="189187" y="128588"/>
            <a:ext cx="10402613" cy="659688"/>
          </a:xfrm>
          <a:prstGeom prst="rect">
            <a:avLst/>
          </a:prstGeom>
          <a:solidFill>
            <a:srgbClr val="3333B2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182880" algn="l" rtl="0" eaLnBrk="1" fontAlgn="base" hangingPunct="1">
              <a:spcBef>
                <a:spcPct val="0"/>
              </a:spcBef>
              <a:spcAft>
                <a:spcPct val="0"/>
              </a:spcAft>
              <a:defRPr sz="3600" kern="1200" baseline="0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dirty="0">
                <a:ea typeface="ＭＳ Ｐゴシック"/>
              </a:rPr>
              <a:t>The state of most materials ambient conditions </a:t>
            </a:r>
          </a:p>
        </p:txBody>
      </p:sp>
      <p:sp>
        <p:nvSpPr>
          <p:cNvPr id="10" name="Content Placeholder 12">
            <a:extLst>
              <a:ext uri="{FF2B5EF4-FFF2-40B4-BE49-F238E27FC236}">
                <a16:creationId xmlns="" xmlns:a16="http://schemas.microsoft.com/office/drawing/2014/main" id="{3BD4F24F-2540-4472-B391-F54BAA4586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831" y="914400"/>
            <a:ext cx="3358055" cy="2883065"/>
          </a:xfrm>
        </p:spPr>
        <p:txBody>
          <a:bodyPr/>
          <a:lstStyle/>
          <a:p>
            <a:pPr>
              <a:defRPr/>
            </a:pPr>
            <a:endParaRPr lang="en-US" sz="2800" i="1" dirty="0">
              <a:latin typeface="+mn-lt"/>
              <a:ea typeface="ＭＳ Ｐゴシック"/>
            </a:endParaRPr>
          </a:p>
          <a:p>
            <a:pPr>
              <a:defRPr/>
            </a:pPr>
            <a:r>
              <a:rPr lang="en-US" sz="2800" dirty="0">
                <a:latin typeface="+mn-lt"/>
                <a:ea typeface="ＭＳ Ｐゴシック"/>
              </a:rPr>
              <a:t>Most systems get stuck in state </a:t>
            </a:r>
            <a:r>
              <a:rPr lang="el-GR" sz="2800" i="1" dirty="0">
                <a:solidFill>
                  <a:srgbClr val="000000"/>
                </a:solidFill>
                <a:latin typeface="Times New Roman" pitchFamily="18" charset="0"/>
                <a:ea typeface="ＭＳ Ｐゴシック"/>
                <a:cs typeface="Times New Roman" pitchFamily="18" charset="0"/>
              </a:rPr>
              <a:t>ξ</a:t>
            </a:r>
            <a:r>
              <a:rPr lang="en-US" sz="2800" baseline="-25000" dirty="0">
                <a:solidFill>
                  <a:srgbClr val="000000"/>
                </a:solidFill>
                <a:latin typeface="Times New Roman" pitchFamily="18" charset="0"/>
                <a:ea typeface="ＭＳ Ｐゴシック"/>
                <a:cs typeface="Times New Roman" pitchFamily="18" charset="0"/>
              </a:rPr>
              <a:t>A </a:t>
            </a:r>
            <a:r>
              <a:rPr lang="en-US" sz="2800" dirty="0">
                <a:ea typeface="ＭＳ Ｐゴシック"/>
              </a:rPr>
              <a:t> </a:t>
            </a:r>
            <a:r>
              <a:rPr lang="en-US" sz="2800" dirty="0">
                <a:latin typeface="+mn-lt"/>
                <a:ea typeface="ＭＳ Ｐゴシック"/>
              </a:rPr>
              <a:t>at room temperature (300 K)</a:t>
            </a:r>
          </a:p>
          <a:p>
            <a:pPr>
              <a:defRPr/>
            </a:pPr>
            <a:endParaRPr lang="en-US" sz="2800" dirty="0">
              <a:latin typeface="+mn-lt"/>
              <a:ea typeface="ＭＳ Ｐゴシック"/>
            </a:endParaRPr>
          </a:p>
          <a:p>
            <a:pPr>
              <a:defRPr/>
            </a:pPr>
            <a:r>
              <a:rPr lang="en-US" sz="2800" dirty="0">
                <a:latin typeface="+mn-lt"/>
                <a:ea typeface="ＭＳ Ｐゴシック"/>
              </a:rPr>
              <a:t>The energy barrier must be exceeded for the change from state </a:t>
            </a:r>
            <a:r>
              <a:rPr lang="en-US" sz="2800" dirty="0">
                <a:ea typeface="ＭＳ Ｐゴシック"/>
              </a:rPr>
              <a:t> </a:t>
            </a:r>
            <a:r>
              <a:rPr lang="el-GR" sz="2800" i="1" dirty="0">
                <a:solidFill>
                  <a:srgbClr val="000000"/>
                </a:solidFill>
                <a:latin typeface="Times New Roman" pitchFamily="18" charset="0"/>
                <a:ea typeface="ＭＳ Ｐゴシック"/>
                <a:cs typeface="Times New Roman" pitchFamily="18" charset="0"/>
              </a:rPr>
              <a:t>ξ</a:t>
            </a:r>
            <a:r>
              <a:rPr lang="en-US" sz="2800" baseline="-25000" dirty="0">
                <a:solidFill>
                  <a:srgbClr val="000000"/>
                </a:solidFill>
                <a:latin typeface="Times New Roman" pitchFamily="18" charset="0"/>
                <a:ea typeface="ＭＳ Ｐゴシック"/>
                <a:cs typeface="Times New Roman" pitchFamily="18" charset="0"/>
              </a:rPr>
              <a:t>A</a:t>
            </a:r>
            <a:r>
              <a:rPr lang="en-US" sz="2800" dirty="0">
                <a:latin typeface="+mn-lt"/>
                <a:ea typeface="ＭＳ Ｐゴシック"/>
              </a:rPr>
              <a:t> to state </a:t>
            </a:r>
            <a:r>
              <a:rPr lang="en-US" sz="2800" dirty="0">
                <a:ea typeface="ＭＳ Ｐゴシック"/>
              </a:rPr>
              <a:t>the </a:t>
            </a:r>
            <a:r>
              <a:rPr lang="el-GR" sz="2800" i="1" dirty="0">
                <a:solidFill>
                  <a:srgbClr val="000000"/>
                </a:solidFill>
                <a:latin typeface="Times New Roman" pitchFamily="18" charset="0"/>
                <a:ea typeface="ＭＳ Ｐゴシック"/>
                <a:cs typeface="Times New Roman" pitchFamily="18" charset="0"/>
              </a:rPr>
              <a:t>ξ</a:t>
            </a:r>
            <a:r>
              <a:rPr lang="en-US" sz="2800" baseline="-25000" dirty="0">
                <a:solidFill>
                  <a:srgbClr val="000000"/>
                </a:solidFill>
                <a:latin typeface="Times New Roman" pitchFamily="18" charset="0"/>
                <a:ea typeface="ＭＳ Ｐゴシック"/>
                <a:cs typeface="Times New Roman" pitchFamily="18" charset="0"/>
              </a:rPr>
              <a:t>B</a:t>
            </a:r>
            <a:r>
              <a:rPr lang="en-US" sz="2800" dirty="0">
                <a:latin typeface="+mn-lt"/>
                <a:ea typeface="ＭＳ Ｐゴシック"/>
              </a:rPr>
              <a:t> to occur.</a:t>
            </a:r>
            <a:endParaRPr lang="en-US" sz="2800" dirty="0">
              <a:latin typeface="Century" pitchFamily="18" charset="0"/>
              <a:ea typeface="ＭＳ Ｐゴシック"/>
            </a:endParaRPr>
          </a:p>
          <a:p>
            <a:pPr>
              <a:buFontTx/>
              <a:buNone/>
              <a:defRPr/>
            </a:pPr>
            <a:endParaRPr lang="en-US" sz="2000" dirty="0">
              <a:latin typeface="Century" pitchFamily="18" charset="0"/>
              <a:ea typeface="ＭＳ Ｐゴシック"/>
            </a:endParaRPr>
          </a:p>
          <a:p>
            <a:pPr>
              <a:buFontTx/>
              <a:buNone/>
              <a:defRPr/>
            </a:pPr>
            <a:endParaRPr lang="en-US" sz="2200" dirty="0">
              <a:ea typeface="ＭＳ Ｐゴシック"/>
            </a:endParaRPr>
          </a:p>
          <a:p>
            <a:pPr>
              <a:buFontTx/>
              <a:buNone/>
              <a:defRPr/>
            </a:pPr>
            <a:r>
              <a:rPr lang="en-US" sz="2200" dirty="0">
                <a:ea typeface="ＭＳ Ｐゴシック"/>
              </a:rPr>
              <a:t>              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F0B597E2-2CE0-4531-AD82-7D66C80F1358}"/>
              </a:ext>
            </a:extLst>
          </p:cNvPr>
          <p:cNvGrpSpPr/>
          <p:nvPr/>
        </p:nvGrpSpPr>
        <p:grpSpPr>
          <a:xfrm>
            <a:off x="4890200" y="1157185"/>
            <a:ext cx="5396800" cy="4101092"/>
            <a:chOff x="3663145" y="1157185"/>
            <a:chExt cx="5396800" cy="4101092"/>
          </a:xfrm>
        </p:grpSpPr>
        <p:pic>
          <p:nvPicPr>
            <p:cNvPr id="14" name="Picture 13" descr="fes.png">
              <a:extLst>
                <a:ext uri="{FF2B5EF4-FFF2-40B4-BE49-F238E27FC236}">
                  <a16:creationId xmlns="" xmlns:a16="http://schemas.microsoft.com/office/drawing/2014/main" id="{D93E86F6-F45E-41B8-A482-95DE78669B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663145" y="1157185"/>
              <a:ext cx="5396800" cy="4101092"/>
            </a:xfrm>
            <a:prstGeom prst="rect">
              <a:avLst/>
            </a:prstGeom>
          </p:spPr>
        </p:pic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390F48BC-E9D7-4674-A58B-8635459EE78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40019" y="3200405"/>
              <a:ext cx="131674" cy="131674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6AEA95B7-D3AD-4C33-AB8E-21B99E3B85C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906847" y="1460885"/>
              <a:ext cx="131674" cy="131674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343553B-27BE-4C7D-BCB0-6D872D9774E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03869" y="4009717"/>
              <a:ext cx="131674" cy="131674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505695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="" xmlns:a16="http://schemas.microsoft.com/office/drawing/2014/main" id="{29C3DAF1-B96C-4DC3-97FB-6EAF6E7C5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The free energy problem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F6C8102-B744-4D74-94D2-A19A362A4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6/7/2019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B0E62FA-9A53-4B77-BAF5-F96876374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2020 Summer Project at UTA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7A24155-2C09-43FE-8BF9-BBA9C5C5F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6CB4F1-E69D-4458-B775-B121381A0F56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D150B911-5A0F-4D76-97EB-4660D982D405}"/>
              </a:ext>
            </a:extLst>
          </p:cNvPr>
          <p:cNvSpPr/>
          <p:nvPr/>
        </p:nvSpPr>
        <p:spPr>
          <a:xfrm>
            <a:off x="780396" y="5804336"/>
            <a:ext cx="9049404" cy="520264"/>
          </a:xfrm>
          <a:prstGeom prst="rect">
            <a:avLst/>
          </a:prstGeom>
          <a:solidFill>
            <a:srgbClr val="FFFF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tx1"/>
                </a:solidFill>
              </a:rPr>
              <a:t>Use an accelerated rare event sampling technique called </a:t>
            </a:r>
            <a:r>
              <a:rPr lang="en-US" sz="2000" b="1" dirty="0" err="1">
                <a:solidFill>
                  <a:srgbClr val="FF0000"/>
                </a:solidFill>
              </a:rPr>
              <a:t>metadynamics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11" name="Picture 10" descr="energy_wells.gif">
            <a:extLst>
              <a:ext uri="{FF2B5EF4-FFF2-40B4-BE49-F238E27FC236}">
                <a16:creationId xmlns="" xmlns:a16="http://schemas.microsoft.com/office/drawing/2014/main" id="{C315BE83-170A-4F51-AF28-8F2DE53C3F4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19400" y="1129220"/>
            <a:ext cx="5356099" cy="4138803"/>
          </a:xfrm>
          <a:prstGeom prst="rect">
            <a:avLst/>
          </a:prstGeom>
          <a:ln w="44450">
            <a:solidFill>
              <a:srgbClr val="0000FF"/>
            </a:solidFill>
          </a:ln>
        </p:spPr>
      </p:pic>
    </p:spTree>
    <p:extLst>
      <p:ext uri="{BB962C8B-B14F-4D97-AF65-F5344CB8AC3E}">
        <p14:creationId xmlns:p14="http://schemas.microsoft.com/office/powerpoint/2010/main" val="11352568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="" xmlns:a16="http://schemas.microsoft.com/office/drawing/2014/main" id="{29C3DAF1-B96C-4DC3-97FB-6EAF6E7C5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The metadynamics method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F6C8102-B744-4D74-94D2-A19A362A4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6/7/2019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B0E62FA-9A53-4B77-BAF5-F96876374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2020 Summer Project at UTA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7A24155-2C09-43FE-8BF9-BBA9C5C5F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6CB4F1-E69D-4458-B775-B121381A0F56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7" name="Content Placeholder 12">
            <a:extLst>
              <a:ext uri="{FF2B5EF4-FFF2-40B4-BE49-F238E27FC236}">
                <a16:creationId xmlns="" xmlns:a16="http://schemas.microsoft.com/office/drawing/2014/main" id="{97377DA0-667C-4B0B-A18B-D61CBB7FD3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98" y="979488"/>
            <a:ext cx="3915102" cy="675892"/>
          </a:xfrm>
        </p:spPr>
        <p:txBody>
          <a:bodyPr/>
          <a:lstStyle/>
          <a:p>
            <a:pPr>
              <a:buFontTx/>
              <a:buNone/>
              <a:defRPr/>
            </a:pPr>
            <a:endParaRPr lang="en-US" sz="1000" dirty="0">
              <a:latin typeface="+mn-lt"/>
              <a:ea typeface="ＭＳ Ｐゴシック"/>
            </a:endParaRPr>
          </a:p>
          <a:p>
            <a:pPr>
              <a:defRPr/>
            </a:pPr>
            <a:r>
              <a:rPr lang="en-US" sz="2500" dirty="0"/>
              <a:t>Identify a “good” </a:t>
            </a:r>
            <a:r>
              <a:rPr lang="en-US" sz="2500" dirty="0">
                <a:solidFill>
                  <a:srgbClr val="FF0000"/>
                </a:solidFill>
              </a:rPr>
              <a:t>collective variable</a:t>
            </a:r>
            <a:r>
              <a:rPr lang="en-US" sz="2500" dirty="0"/>
              <a:t> </a:t>
            </a:r>
            <a:r>
              <a:rPr lang="en-US" sz="2500" b="1" dirty="0" smtClean="0"/>
              <a:t>s</a:t>
            </a:r>
          </a:p>
          <a:p>
            <a:pPr>
              <a:defRPr/>
            </a:pPr>
            <a:r>
              <a:rPr lang="en-US" sz="2500" kern="0" dirty="0">
                <a:ea typeface="ＭＳ Ｐゴシック" pitchFamily="60" charset="-128"/>
              </a:rPr>
              <a:t>The system (i.e. </a:t>
            </a:r>
            <a:r>
              <a:rPr lang="en-US" sz="2500" kern="0" dirty="0" smtClean="0">
                <a:ea typeface="ＭＳ Ｐゴシック" pitchFamily="60" charset="-128"/>
              </a:rPr>
              <a:t>atoms, </a:t>
            </a:r>
            <a:r>
              <a:rPr lang="en-US" sz="2500" kern="0" dirty="0">
                <a:ea typeface="ＭＳ Ｐゴシック" pitchFamily="60" charset="-128"/>
              </a:rPr>
              <a:t>molecule, cluster, or solid) is the “</a:t>
            </a:r>
            <a:r>
              <a:rPr lang="en-US" sz="2500" b="1" kern="0" dirty="0">
                <a:solidFill>
                  <a:srgbClr val="0000FF"/>
                </a:solidFill>
                <a:ea typeface="ＭＳ Ｐゴシック" pitchFamily="60" charset="-128"/>
              </a:rPr>
              <a:t>blue ball</a:t>
            </a:r>
            <a:r>
              <a:rPr lang="en-US" sz="2500" kern="0" dirty="0">
                <a:ea typeface="ＭＳ Ｐゴシック" pitchFamily="60" charset="-128"/>
              </a:rPr>
              <a:t>” in the movie</a:t>
            </a:r>
            <a:r>
              <a:rPr lang="en-US" sz="2500" dirty="0" smtClean="0">
                <a:latin typeface="+mn-lt"/>
                <a:ea typeface="ＭＳ Ｐゴシック"/>
              </a:rPr>
              <a:t>.</a:t>
            </a:r>
          </a:p>
          <a:p>
            <a:pPr lvl="0">
              <a:defRPr/>
            </a:pPr>
            <a:r>
              <a:rPr lang="en-US" sz="2500" kern="0" dirty="0">
                <a:ea typeface="ＭＳ Ｐゴシック" pitchFamily="60" charset="-128"/>
              </a:rPr>
              <a:t>Periodically add </a:t>
            </a:r>
            <a:r>
              <a:rPr lang="en-US" sz="2500" kern="0" dirty="0" smtClean="0">
                <a:ea typeface="ＭＳ Ｐゴシック" pitchFamily="60" charset="-128"/>
              </a:rPr>
              <a:t>external Gaussian </a:t>
            </a:r>
            <a:r>
              <a:rPr lang="en-US" sz="2500" kern="0" dirty="0">
                <a:ea typeface="ＭＳ Ｐゴシック" pitchFamily="60" charset="-128"/>
              </a:rPr>
              <a:t>bias potentials at the current value of </a:t>
            </a:r>
            <a:r>
              <a:rPr lang="en-US" sz="2500" b="1" kern="0" dirty="0">
                <a:ea typeface="ＭＳ Ｐゴシック" pitchFamily="60" charset="-128"/>
              </a:rPr>
              <a:t>s</a:t>
            </a:r>
            <a:r>
              <a:rPr lang="en-US" sz="2500" kern="0" dirty="0">
                <a:ea typeface="ＭＳ Ｐゴシック" pitchFamily="60" charset="-128"/>
              </a:rPr>
              <a:t> (think of water filling a well to push the ball</a:t>
            </a:r>
            <a:r>
              <a:rPr lang="en-US" sz="2500" kern="0" dirty="0" smtClean="0">
                <a:ea typeface="ＭＳ Ｐゴシック" pitchFamily="60" charset="-128"/>
              </a:rPr>
              <a:t>)</a:t>
            </a:r>
            <a:endParaRPr lang="en-US" sz="2500" kern="0" dirty="0">
              <a:ea typeface="ＭＳ Ｐゴシック"/>
            </a:endParaRPr>
          </a:p>
          <a:p>
            <a:pPr lvl="0">
              <a:defRPr/>
            </a:pPr>
            <a:r>
              <a:rPr lang="en-US" sz="2500" dirty="0" smtClean="0">
                <a:latin typeface="+mn-lt"/>
                <a:ea typeface="ＭＳ Ｐゴシック"/>
              </a:rPr>
              <a:t> </a:t>
            </a:r>
            <a:r>
              <a:rPr lang="en-US" sz="2500" kern="0" dirty="0">
                <a:ea typeface="ＭＳ Ｐゴシック" pitchFamily="60" charset="-128"/>
              </a:rPr>
              <a:t>This system is “forced” to visit new states</a:t>
            </a:r>
            <a:endParaRPr lang="en-US" sz="2500" kern="0" dirty="0">
              <a:ea typeface="ＭＳ Ｐゴシック"/>
              <a:cs typeface="ＭＳ Ｐゴシック"/>
            </a:endParaRPr>
          </a:p>
          <a:p>
            <a:pPr lvl="0" eaLnBrk="0" hangingPunct="0">
              <a:lnSpc>
                <a:spcPct val="85000"/>
              </a:lnSpc>
              <a:spcBef>
                <a:spcPct val="30000"/>
              </a:spcBef>
              <a:buClr>
                <a:schemeClr val="folHlink"/>
              </a:buClr>
              <a:buSzPct val="80000"/>
              <a:buNone/>
              <a:defRPr/>
            </a:pPr>
            <a:r>
              <a:rPr lang="en-US" sz="2500" kern="0" dirty="0">
                <a:latin typeface="Century Gothic" pitchFamily="34" charset="0"/>
                <a:ea typeface="ＭＳ Ｐゴシック"/>
                <a:cs typeface="ＭＳ Ｐゴシック"/>
              </a:rPr>
              <a:t>              </a:t>
            </a:r>
          </a:p>
          <a:p>
            <a:pPr>
              <a:defRPr/>
            </a:pPr>
            <a:endParaRPr lang="en-US" sz="2500" dirty="0" smtClean="0">
              <a:latin typeface="+mn-lt"/>
              <a:ea typeface="ＭＳ Ｐゴシック"/>
            </a:endParaRPr>
          </a:p>
          <a:p>
            <a:pPr>
              <a:defRPr/>
            </a:pPr>
            <a:endParaRPr lang="en-US" sz="2500" dirty="0">
              <a:latin typeface="+mn-lt"/>
              <a:ea typeface="ＭＳ Ｐゴシック"/>
            </a:endParaRPr>
          </a:p>
          <a:p>
            <a:pPr>
              <a:buFontTx/>
              <a:buNone/>
              <a:defRPr/>
            </a:pPr>
            <a:endParaRPr lang="en-US" sz="2000" dirty="0">
              <a:latin typeface="Century" pitchFamily="18" charset="0"/>
              <a:ea typeface="ＭＳ Ｐゴシック"/>
            </a:endParaRPr>
          </a:p>
          <a:p>
            <a:pPr>
              <a:buFontTx/>
              <a:buNone/>
              <a:defRPr/>
            </a:pPr>
            <a:endParaRPr lang="en-US" sz="2200" dirty="0">
              <a:ea typeface="ＭＳ Ｐゴシック"/>
            </a:endParaRPr>
          </a:p>
          <a:p>
            <a:pPr>
              <a:buFontTx/>
              <a:buNone/>
              <a:defRPr/>
            </a:pPr>
            <a:r>
              <a:rPr lang="en-US" sz="2200" dirty="0">
                <a:ea typeface="ＭＳ Ｐゴシック"/>
              </a:rPr>
              <a:t>              </a:t>
            </a:r>
          </a:p>
        </p:txBody>
      </p:sp>
      <p:pic>
        <p:nvPicPr>
          <p:cNvPr id="13" name="Picture 12" descr="metad.gif">
            <a:extLst>
              <a:ext uri="{FF2B5EF4-FFF2-40B4-BE49-F238E27FC236}">
                <a16:creationId xmlns="" xmlns:a16="http://schemas.microsoft.com/office/drawing/2014/main" id="{5D790D06-BE47-4E7D-93B3-E23C26DB422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14800" y="838200"/>
            <a:ext cx="7659405" cy="5744554"/>
          </a:xfrm>
          <a:prstGeom prst="rect">
            <a:avLst/>
          </a:prstGeom>
          <a:ln w="635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7820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="" xmlns:a16="http://schemas.microsoft.com/office/drawing/2014/main" id="{29C3DAF1-B96C-4DC3-97FB-6EAF6E7C5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The metadynamics method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F6C8102-B744-4D74-94D2-A19A362A4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6/7/2019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B0E62FA-9A53-4B77-BAF5-F96876374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2020 Summer Project at UTA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7A24155-2C09-43FE-8BF9-BBA9C5C5F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6CB4F1-E69D-4458-B775-B121381A0F56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7" name="Content Placeholder 12">
            <a:extLst>
              <a:ext uri="{FF2B5EF4-FFF2-40B4-BE49-F238E27FC236}">
                <a16:creationId xmlns="" xmlns:a16="http://schemas.microsoft.com/office/drawing/2014/main" id="{97377DA0-667C-4B0B-A18B-D61CBB7FD3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98" y="609600"/>
            <a:ext cx="4067501" cy="675892"/>
          </a:xfrm>
        </p:spPr>
        <p:txBody>
          <a:bodyPr/>
          <a:lstStyle/>
          <a:p>
            <a:pPr>
              <a:buFontTx/>
              <a:buNone/>
              <a:defRPr/>
            </a:pPr>
            <a:endParaRPr lang="en-US" sz="1000" dirty="0">
              <a:latin typeface="+mn-lt"/>
              <a:ea typeface="ＭＳ Ｐゴシック"/>
            </a:endParaRPr>
          </a:p>
          <a:p>
            <a:pPr>
              <a:defRPr/>
            </a:pPr>
            <a:r>
              <a:rPr lang="en-US" sz="2500" kern="0" dirty="0">
                <a:ea typeface="ＭＳ Ｐゴシック" pitchFamily="60" charset="-128"/>
              </a:rPr>
              <a:t>One can model all sorts of physical and chemical processes</a:t>
            </a:r>
          </a:p>
          <a:p>
            <a:pPr marL="0" indent="0">
              <a:buNone/>
              <a:defRPr/>
            </a:pPr>
            <a:endParaRPr lang="en-US" sz="800" dirty="0" smtClean="0">
              <a:latin typeface="+mn-lt"/>
            </a:endParaRPr>
          </a:p>
          <a:p>
            <a:pPr>
              <a:defRPr/>
            </a:pPr>
            <a:r>
              <a:rPr lang="en-US" sz="2500" kern="0" dirty="0">
                <a:ea typeface="ＭＳ Ｐゴシック" pitchFamily="60" charset="-128"/>
              </a:rPr>
              <a:t>Shown here is the </a:t>
            </a:r>
            <a:r>
              <a:rPr lang="en-US" sz="2500" kern="0" dirty="0" err="1">
                <a:ea typeface="ＭＳ Ｐゴシック" pitchFamily="60" charset="-128"/>
              </a:rPr>
              <a:t>metadynamics</a:t>
            </a:r>
            <a:r>
              <a:rPr lang="en-US" sz="2500" kern="0" dirty="0">
                <a:ea typeface="ＭＳ Ｐゴシック" pitchFamily="60" charset="-128"/>
              </a:rPr>
              <a:t> simulation of the </a:t>
            </a:r>
            <a:r>
              <a:rPr lang="en-US" sz="2500" kern="0" dirty="0" err="1">
                <a:ea typeface="ＭＳ Ｐゴシック" pitchFamily="60" charset="-128"/>
              </a:rPr>
              <a:t>deprotonation</a:t>
            </a:r>
            <a:r>
              <a:rPr lang="en-US" sz="2500" kern="0" dirty="0">
                <a:ea typeface="ＭＳ Ｐゴシック" pitchFamily="60" charset="-128"/>
              </a:rPr>
              <a:t> reaction of a solvated metal </a:t>
            </a:r>
            <a:r>
              <a:rPr lang="en-US" sz="2500" kern="0" dirty="0" err="1">
                <a:ea typeface="ＭＳ Ｐゴシック" pitchFamily="60" charset="-128"/>
              </a:rPr>
              <a:t>cation</a:t>
            </a:r>
            <a:r>
              <a:rPr lang="en-US" sz="2500" kern="0" dirty="0">
                <a:ea typeface="ＭＳ Ｐゴシック" pitchFamily="60" charset="-128"/>
              </a:rPr>
              <a:t>.</a:t>
            </a:r>
          </a:p>
          <a:p>
            <a:pPr>
              <a:defRPr/>
            </a:pPr>
            <a:endParaRPr lang="en-US" sz="2500" kern="0" dirty="0">
              <a:latin typeface="+mn-lt"/>
              <a:ea typeface="ＭＳ Ｐゴシック"/>
            </a:endParaRPr>
          </a:p>
          <a:p>
            <a:pPr>
              <a:defRPr/>
            </a:pPr>
            <a:r>
              <a:rPr lang="en-US" sz="2500" kern="0" dirty="0" smtClean="0">
                <a:ea typeface="ＭＳ Ｐゴシック" pitchFamily="60" charset="-128"/>
              </a:rPr>
              <a:t>The collective variable in this case is the H-O-H bond coordination of O with respect to H.</a:t>
            </a:r>
            <a:endParaRPr lang="en-US" sz="2500" kern="0" dirty="0">
              <a:ea typeface="ＭＳ Ｐゴシック"/>
              <a:cs typeface="ＭＳ Ｐゴシック"/>
            </a:endParaRPr>
          </a:p>
          <a:p>
            <a:pPr lvl="0" eaLnBrk="0" hangingPunct="0">
              <a:lnSpc>
                <a:spcPct val="85000"/>
              </a:lnSpc>
              <a:spcBef>
                <a:spcPct val="30000"/>
              </a:spcBef>
              <a:buClr>
                <a:schemeClr val="folHlink"/>
              </a:buClr>
              <a:buSzPct val="80000"/>
              <a:buNone/>
              <a:defRPr/>
            </a:pPr>
            <a:endParaRPr lang="en-US" sz="1800" kern="0" dirty="0">
              <a:latin typeface="Century Gothic" pitchFamily="34" charset="0"/>
              <a:ea typeface="ＭＳ Ｐゴシック"/>
              <a:cs typeface="ＭＳ Ｐゴシック"/>
            </a:endParaRPr>
          </a:p>
          <a:p>
            <a:pPr lvl="0" eaLnBrk="0" hangingPunct="0">
              <a:lnSpc>
                <a:spcPct val="85000"/>
              </a:lnSpc>
              <a:spcBef>
                <a:spcPct val="30000"/>
              </a:spcBef>
              <a:buClr>
                <a:schemeClr val="folHlink"/>
              </a:buClr>
              <a:buSzPct val="80000"/>
              <a:buNone/>
              <a:defRPr/>
            </a:pPr>
            <a:r>
              <a:rPr lang="en-US" sz="1800" kern="0" dirty="0">
                <a:latin typeface="Century Gothic" pitchFamily="34" charset="0"/>
                <a:ea typeface="ＭＳ Ｐゴシック"/>
                <a:cs typeface="ＭＳ Ｐゴシック"/>
              </a:rPr>
              <a:t>              </a:t>
            </a:r>
          </a:p>
          <a:p>
            <a:pPr>
              <a:defRPr/>
            </a:pPr>
            <a:endParaRPr lang="en-US" sz="2000" dirty="0">
              <a:latin typeface="Century" pitchFamily="18" charset="0"/>
              <a:ea typeface="ＭＳ Ｐゴシック"/>
            </a:endParaRPr>
          </a:p>
          <a:p>
            <a:pPr>
              <a:buFontTx/>
              <a:buNone/>
              <a:defRPr/>
            </a:pPr>
            <a:endParaRPr lang="en-US" sz="2200" dirty="0">
              <a:ea typeface="ＭＳ Ｐゴシック"/>
            </a:endParaRPr>
          </a:p>
          <a:p>
            <a:pPr>
              <a:buFontTx/>
              <a:buNone/>
              <a:defRPr/>
            </a:pPr>
            <a:r>
              <a:rPr lang="en-US" sz="2200" dirty="0">
                <a:ea typeface="ＭＳ Ｐゴシック"/>
              </a:rPr>
              <a:t>             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9A15ED92-B462-4734-A859-DCA7413D9A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3975" y="809232"/>
            <a:ext cx="7557025" cy="5667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111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="" xmlns:a16="http://schemas.microsoft.com/office/drawing/2014/main" id="{6EB9FB2F-3FB9-4D13-B387-A1E2A72C11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Apply  metadynamics to search for new configurations of disordered materials  using well-chosen collective variables</a:t>
            </a:r>
          </a:p>
          <a:p>
            <a:endParaRPr lang="en-US" dirty="0"/>
          </a:p>
          <a:p>
            <a:r>
              <a:rPr lang="en-US" dirty="0" smtClean="0"/>
              <a:t>Use the </a:t>
            </a:r>
            <a:r>
              <a:rPr lang="en-US" dirty="0" err="1" smtClean="0"/>
              <a:t>metadynamics</a:t>
            </a:r>
            <a:r>
              <a:rPr lang="en-US" dirty="0" smtClean="0"/>
              <a:t> approach develop </a:t>
            </a:r>
            <a:r>
              <a:rPr lang="en-US" dirty="0"/>
              <a:t>a </a:t>
            </a:r>
            <a:r>
              <a:rPr lang="en-US" dirty="0" smtClean="0"/>
              <a:t>standard protocol </a:t>
            </a:r>
            <a:r>
              <a:rPr lang="en-US" dirty="0"/>
              <a:t>to model high-quality atomistic models of disordered </a:t>
            </a:r>
            <a:r>
              <a:rPr lang="en-US" dirty="0" smtClean="0"/>
              <a:t>materials of varying compositions. </a:t>
            </a:r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="" xmlns:a16="http://schemas.microsoft.com/office/drawing/2014/main" id="{29C3DAF1-B96C-4DC3-97FB-6EAF6E7C5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Sketch of </a:t>
            </a:r>
            <a:r>
              <a:rPr lang="en-US" dirty="0" smtClean="0"/>
              <a:t>the 2020 summer project 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F6C8102-B744-4D74-94D2-A19A362A4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6/7/2019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B0E62FA-9A53-4B77-BAF5-F96876374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2020 Summer Project at UTA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7A24155-2C09-43FE-8BF9-BBA9C5C5F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6CB4F1-E69D-4458-B775-B121381A0F56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8275441"/>
      </p:ext>
    </p:extLst>
  </p:cSld>
  <p:clrMapOvr>
    <a:masterClrMapping/>
  </p:clrMapOvr>
</p:sld>
</file>

<file path=ppt/theme/theme1.xml><?xml version="1.0" encoding="utf-8"?>
<a:theme xmlns:a="http://schemas.openxmlformats.org/drawingml/2006/main" name="Beam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Beamer</Template>
  <TotalTime>8377</TotalTime>
  <Words>293</Words>
  <Application>Microsoft Office PowerPoint</Application>
  <PresentationFormat>Custom</PresentationFormat>
  <Paragraphs>65</Paragraphs>
  <Slides>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Beamer</vt:lpstr>
      <vt:lpstr>2020 Summer Project at University of Texas, Arlington</vt:lpstr>
      <vt:lpstr>Goal </vt:lpstr>
      <vt:lpstr> </vt:lpstr>
      <vt:lpstr>The free energy problem</vt:lpstr>
      <vt:lpstr>The metadynamics method </vt:lpstr>
      <vt:lpstr>The metadynamics method </vt:lpstr>
      <vt:lpstr>Sketch of the 2020 summer project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Raymond Atta-Fynn</dc:creator>
  <cp:lastModifiedBy>Atta-fynn, Raymond</cp:lastModifiedBy>
  <cp:revision>242</cp:revision>
  <dcterms:created xsi:type="dcterms:W3CDTF">2019-01-03T22:48:04Z</dcterms:created>
  <dcterms:modified xsi:type="dcterms:W3CDTF">2019-06-10T22:45:40Z</dcterms:modified>
</cp:coreProperties>
</file>